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9"/>
  </p:notesMasterIdLst>
  <p:handoutMasterIdLst>
    <p:handoutMasterId r:id="rId30"/>
  </p:handoutMasterIdLst>
  <p:sldIdLst>
    <p:sldId id="256" r:id="rId2"/>
    <p:sldId id="279" r:id="rId3"/>
    <p:sldId id="280" r:id="rId4"/>
    <p:sldId id="282" r:id="rId5"/>
    <p:sldId id="281" r:id="rId6"/>
    <p:sldId id="283" r:id="rId7"/>
    <p:sldId id="267" r:id="rId8"/>
    <p:sldId id="257" r:id="rId9"/>
    <p:sldId id="258" r:id="rId10"/>
    <p:sldId id="262" r:id="rId11"/>
    <p:sldId id="272" r:id="rId12"/>
    <p:sldId id="284" r:id="rId13"/>
    <p:sldId id="275" r:id="rId14"/>
    <p:sldId id="259" r:id="rId15"/>
    <p:sldId id="268" r:id="rId16"/>
    <p:sldId id="260" r:id="rId17"/>
    <p:sldId id="270" r:id="rId18"/>
    <p:sldId id="288" r:id="rId19"/>
    <p:sldId id="261" r:id="rId20"/>
    <p:sldId id="271" r:id="rId21"/>
    <p:sldId id="286" r:id="rId22"/>
    <p:sldId id="263" r:id="rId23"/>
    <p:sldId id="278" r:id="rId24"/>
    <p:sldId id="276" r:id="rId25"/>
    <p:sldId id="287" r:id="rId26"/>
    <p:sldId id="285" r:id="rId27"/>
    <p:sldId id="277" r:id="rId28"/>
  </p:sldIdLst>
  <p:sldSz cx="12192000" cy="6858000"/>
  <p:notesSz cx="7010400" cy="92964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73823" autoAdjust="0"/>
  </p:normalViewPr>
  <p:slideViewPr>
    <p:cSldViewPr snapToGrid="0">
      <p:cViewPr varScale="1">
        <p:scale>
          <a:sx n="82" d="100"/>
          <a:sy n="82" d="100"/>
        </p:scale>
        <p:origin x="159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גיליון1!$B$1</c:f>
              <c:strCache>
                <c:ptCount val="1"/>
                <c:pt idx="0">
                  <c:v>תקציב (מיליוני שקלים)</c:v>
                </c:pt>
              </c:strCache>
            </c:strRef>
          </c:tx>
          <c:spPr>
            <a:solidFill>
              <a:srgbClr val="7030A0">
                <a:alpha val="85000"/>
              </a:srgbClr>
            </a:solidFill>
            <a:ln w="9525" cap="flat" cmpd="sng" algn="ctr">
              <a:solidFill>
                <a:schemeClr val="tx1"/>
              </a:solidFill>
              <a:round/>
            </a:ln>
            <a:effectLst/>
            <a:sp3d contourW="9525">
              <a:contourClr>
                <a:schemeClr val="tx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גיליון1!$A$2:$A$4</c:f>
              <c:numCache>
                <c:formatCode>General</c:formatCode>
                <c:ptCount val="3"/>
                <c:pt idx="0">
                  <c:v>2014</c:v>
                </c:pt>
                <c:pt idx="1">
                  <c:v>2015</c:v>
                </c:pt>
                <c:pt idx="2">
                  <c:v>2016</c:v>
                </c:pt>
              </c:numCache>
            </c:numRef>
          </c:cat>
          <c:val>
            <c:numRef>
              <c:f>גיליון1!$B$2:$B$4</c:f>
              <c:numCache>
                <c:formatCode>General</c:formatCode>
                <c:ptCount val="3"/>
                <c:pt idx="0">
                  <c:v>11.8</c:v>
                </c:pt>
                <c:pt idx="1">
                  <c:v>12.8</c:v>
                </c:pt>
                <c:pt idx="2">
                  <c:v>29.2</c:v>
                </c:pt>
              </c:numCache>
            </c:numRef>
          </c:val>
        </c:ser>
        <c:dLbls>
          <c:showLegendKey val="0"/>
          <c:showVal val="1"/>
          <c:showCatName val="0"/>
          <c:showSerName val="0"/>
          <c:showPercent val="0"/>
          <c:showBubbleSize val="0"/>
        </c:dLbls>
        <c:gapWidth val="65"/>
        <c:shape val="box"/>
        <c:axId val="486999920"/>
        <c:axId val="486993648"/>
        <c:axId val="0"/>
      </c:bar3DChart>
      <c:catAx>
        <c:axId val="486999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he-IL"/>
          </a:p>
        </c:txPr>
        <c:crossAx val="486993648"/>
        <c:crosses val="autoZero"/>
        <c:auto val="1"/>
        <c:lblAlgn val="ctr"/>
        <c:lblOffset val="100"/>
        <c:noMultiLvlLbl val="0"/>
      </c:catAx>
      <c:valAx>
        <c:axId val="48699364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he-IL"/>
          </a:p>
        </c:txPr>
        <c:crossAx val="48699992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he-I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גיליון1!$B$1</c:f>
              <c:strCache>
                <c:ptCount val="1"/>
                <c:pt idx="0">
                  <c:v>תקציב (מיליוני שקלים)</c:v>
                </c:pt>
              </c:strCache>
            </c:strRef>
          </c:tx>
          <c:spPr>
            <a:solidFill>
              <a:srgbClr val="7030A0">
                <a:alpha val="85000"/>
              </a:srgbClr>
            </a:solidFill>
            <a:ln w="9525" cap="flat" cmpd="sng" algn="ctr">
              <a:solidFill>
                <a:schemeClr val="tx1"/>
              </a:solidFill>
              <a:round/>
            </a:ln>
            <a:effectLst/>
            <a:sp3d contourW="9525">
              <a:contourClr>
                <a:schemeClr val="tx1"/>
              </a:contourClr>
            </a:sp3d>
          </c:spPr>
          <c:invertIfNegative val="0"/>
          <c:dLbls>
            <c:dLbl>
              <c:idx val="2"/>
              <c:layout>
                <c:manualLayout>
                  <c:x val="-1.6927083853975687E-3"/>
                  <c:y val="-1.72531804607957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גיליון1!$A$2:$A$4</c:f>
              <c:numCache>
                <c:formatCode>General</c:formatCode>
                <c:ptCount val="3"/>
                <c:pt idx="0">
                  <c:v>2014</c:v>
                </c:pt>
                <c:pt idx="1">
                  <c:v>2015</c:v>
                </c:pt>
                <c:pt idx="2">
                  <c:v>2016</c:v>
                </c:pt>
              </c:numCache>
            </c:numRef>
          </c:cat>
          <c:val>
            <c:numRef>
              <c:f>גיליון1!$B$2:$B$4</c:f>
              <c:numCache>
                <c:formatCode>General</c:formatCode>
                <c:ptCount val="3"/>
                <c:pt idx="0">
                  <c:v>18.2</c:v>
                </c:pt>
                <c:pt idx="1">
                  <c:v>46.9</c:v>
                </c:pt>
                <c:pt idx="2">
                  <c:v>13.6</c:v>
                </c:pt>
              </c:numCache>
            </c:numRef>
          </c:val>
        </c:ser>
        <c:dLbls>
          <c:showLegendKey val="0"/>
          <c:showVal val="1"/>
          <c:showCatName val="0"/>
          <c:showSerName val="0"/>
          <c:showPercent val="0"/>
          <c:showBubbleSize val="0"/>
        </c:dLbls>
        <c:gapWidth val="65"/>
        <c:shape val="box"/>
        <c:axId val="487003448"/>
        <c:axId val="487004232"/>
        <c:axId val="0"/>
      </c:bar3DChart>
      <c:catAx>
        <c:axId val="4870034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he-IL"/>
          </a:p>
        </c:txPr>
        <c:crossAx val="487004232"/>
        <c:crosses val="autoZero"/>
        <c:auto val="1"/>
        <c:lblAlgn val="ctr"/>
        <c:lblOffset val="100"/>
        <c:noMultiLvlLbl val="0"/>
      </c:catAx>
      <c:valAx>
        <c:axId val="48700423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he-IL"/>
          </a:p>
        </c:txPr>
        <c:crossAx val="487003448"/>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he-I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72560" y="0"/>
            <a:ext cx="3037840" cy="464820"/>
          </a:xfrm>
          <a:prstGeom prst="rect">
            <a:avLst/>
          </a:prstGeom>
        </p:spPr>
        <p:txBody>
          <a:bodyPr vert="horz" lIns="93177" tIns="46589" rIns="93177" bIns="46589" rtlCol="1"/>
          <a:lstStyle>
            <a:lvl1pPr algn="r">
              <a:defRPr sz="1200"/>
            </a:lvl1pPr>
          </a:lstStyle>
          <a:p>
            <a:endParaRPr lang="he-IL"/>
          </a:p>
        </p:txBody>
      </p:sp>
      <p:sp>
        <p:nvSpPr>
          <p:cNvPr id="3" name="מציין מיקום של תאריך 2"/>
          <p:cNvSpPr>
            <a:spLocks noGrp="1"/>
          </p:cNvSpPr>
          <p:nvPr>
            <p:ph type="dt" sz="quarter" idx="1"/>
          </p:nvPr>
        </p:nvSpPr>
        <p:spPr>
          <a:xfrm>
            <a:off x="1623" y="0"/>
            <a:ext cx="3037840" cy="464820"/>
          </a:xfrm>
          <a:prstGeom prst="rect">
            <a:avLst/>
          </a:prstGeom>
        </p:spPr>
        <p:txBody>
          <a:bodyPr vert="horz" lIns="93177" tIns="46589" rIns="93177" bIns="46589" rtlCol="1"/>
          <a:lstStyle>
            <a:lvl1pPr algn="l">
              <a:defRPr sz="1200"/>
            </a:lvl1pPr>
          </a:lstStyle>
          <a:p>
            <a:fld id="{786F8D92-647B-4A34-BEBB-BCCAFAD6B86E}" type="datetimeFigureOut">
              <a:rPr lang="he-IL" smtClean="0"/>
              <a:t>י"ז/טבת/תשע"ז</a:t>
            </a:fld>
            <a:endParaRPr lang="he-IL"/>
          </a:p>
        </p:txBody>
      </p:sp>
      <p:sp>
        <p:nvSpPr>
          <p:cNvPr id="4" name="מציין מיקום של כותרת תחתונה 3"/>
          <p:cNvSpPr>
            <a:spLocks noGrp="1"/>
          </p:cNvSpPr>
          <p:nvPr>
            <p:ph type="ftr" sz="quarter" idx="2"/>
          </p:nvPr>
        </p:nvSpPr>
        <p:spPr>
          <a:xfrm>
            <a:off x="3972560" y="8829967"/>
            <a:ext cx="3037840" cy="464820"/>
          </a:xfrm>
          <a:prstGeom prst="rect">
            <a:avLst/>
          </a:prstGeom>
        </p:spPr>
        <p:txBody>
          <a:bodyPr vert="horz" lIns="93177" tIns="46589" rIns="93177" bIns="46589"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623" y="8829967"/>
            <a:ext cx="3037840" cy="464820"/>
          </a:xfrm>
          <a:prstGeom prst="rect">
            <a:avLst/>
          </a:prstGeom>
        </p:spPr>
        <p:txBody>
          <a:bodyPr vert="horz" lIns="93177" tIns="46589" rIns="93177" bIns="46589" rtlCol="1" anchor="b"/>
          <a:lstStyle>
            <a:lvl1pPr algn="l">
              <a:defRPr sz="1200"/>
            </a:lvl1pPr>
          </a:lstStyle>
          <a:p>
            <a:fld id="{180C16E0-148E-4DD4-A88F-E21182582CF8}" type="slidenum">
              <a:rPr lang="he-IL" smtClean="0"/>
              <a:t>‹#›</a:t>
            </a:fld>
            <a:endParaRPr lang="he-IL"/>
          </a:p>
        </p:txBody>
      </p:sp>
    </p:spTree>
    <p:extLst>
      <p:ext uri="{BB962C8B-B14F-4D97-AF65-F5344CB8AC3E}">
        <p14:creationId xmlns:p14="http://schemas.microsoft.com/office/powerpoint/2010/main" val="3988986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72560" y="0"/>
            <a:ext cx="3037840" cy="466434"/>
          </a:xfrm>
          <a:prstGeom prst="rect">
            <a:avLst/>
          </a:prstGeom>
        </p:spPr>
        <p:txBody>
          <a:bodyPr vert="horz" lIns="93177" tIns="46589" rIns="93177" bIns="46589" rtlCol="1"/>
          <a:lstStyle>
            <a:lvl1pPr algn="r">
              <a:defRPr sz="1200"/>
            </a:lvl1pPr>
          </a:lstStyle>
          <a:p>
            <a:endParaRPr lang="he-IL" dirty="0"/>
          </a:p>
        </p:txBody>
      </p:sp>
      <p:sp>
        <p:nvSpPr>
          <p:cNvPr id="3" name="מציין מיקום של תאריך 2"/>
          <p:cNvSpPr>
            <a:spLocks noGrp="1"/>
          </p:cNvSpPr>
          <p:nvPr>
            <p:ph type="dt" idx="1"/>
          </p:nvPr>
        </p:nvSpPr>
        <p:spPr>
          <a:xfrm>
            <a:off x="1623" y="0"/>
            <a:ext cx="3037840" cy="466434"/>
          </a:xfrm>
          <a:prstGeom prst="rect">
            <a:avLst/>
          </a:prstGeom>
        </p:spPr>
        <p:txBody>
          <a:bodyPr vert="horz" lIns="93177" tIns="46589" rIns="93177" bIns="46589" rtlCol="1"/>
          <a:lstStyle>
            <a:lvl1pPr algn="l">
              <a:defRPr sz="1200"/>
            </a:lvl1pPr>
          </a:lstStyle>
          <a:p>
            <a:fld id="{E582BC16-E1EB-44CF-8040-730CFD8BE1CE}" type="datetimeFigureOut">
              <a:rPr lang="he-IL" smtClean="0"/>
              <a:t>י"ז/טבת/תשע"ז</a:t>
            </a:fld>
            <a:endParaRPr lang="he-IL" dirty="0"/>
          </a:p>
        </p:txBody>
      </p:sp>
      <p:sp>
        <p:nvSpPr>
          <p:cNvPr id="4" name="מציין מיקום של תמונת שקופית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1" anchor="ctr"/>
          <a:lstStyle/>
          <a:p>
            <a:endParaRPr lang="he-IL" dirty="0"/>
          </a:p>
        </p:txBody>
      </p:sp>
      <p:sp>
        <p:nvSpPr>
          <p:cNvPr id="5" name="מציין מיקום של הערות 4"/>
          <p:cNvSpPr>
            <a:spLocks noGrp="1"/>
          </p:cNvSpPr>
          <p:nvPr>
            <p:ph type="body" sz="quarter" idx="3"/>
          </p:nvPr>
        </p:nvSpPr>
        <p:spPr>
          <a:xfrm>
            <a:off x="701040" y="4473892"/>
            <a:ext cx="5608320" cy="3660458"/>
          </a:xfrm>
          <a:prstGeom prst="rect">
            <a:avLst/>
          </a:prstGeom>
        </p:spPr>
        <p:txBody>
          <a:bodyPr vert="horz" lIns="93177" tIns="46589" rIns="93177" bIns="46589"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972560" y="8829967"/>
            <a:ext cx="3037840" cy="466433"/>
          </a:xfrm>
          <a:prstGeom prst="rect">
            <a:avLst/>
          </a:prstGeom>
        </p:spPr>
        <p:txBody>
          <a:bodyPr vert="horz" lIns="93177" tIns="46589" rIns="93177" bIns="46589"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623" y="8829967"/>
            <a:ext cx="3037840" cy="466433"/>
          </a:xfrm>
          <a:prstGeom prst="rect">
            <a:avLst/>
          </a:prstGeom>
        </p:spPr>
        <p:txBody>
          <a:bodyPr vert="horz" lIns="93177" tIns="46589" rIns="93177" bIns="46589" rtlCol="1" anchor="b"/>
          <a:lstStyle>
            <a:lvl1pPr algn="l">
              <a:defRPr sz="1200"/>
            </a:lvl1pPr>
          </a:lstStyle>
          <a:p>
            <a:fld id="{9B746271-BD12-4043-9A75-CA776A6AB577}" type="slidenum">
              <a:rPr lang="he-IL" smtClean="0"/>
              <a:t>‹#›</a:t>
            </a:fld>
            <a:endParaRPr lang="he-IL" dirty="0"/>
          </a:p>
        </p:txBody>
      </p:sp>
    </p:spTree>
    <p:extLst>
      <p:ext uri="{BB962C8B-B14F-4D97-AF65-F5344CB8AC3E}">
        <p14:creationId xmlns:p14="http://schemas.microsoft.com/office/powerpoint/2010/main" val="519887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a:t>
            </a:fld>
            <a:endParaRPr lang="he-IL" dirty="0"/>
          </a:p>
        </p:txBody>
      </p:sp>
    </p:spTree>
    <p:extLst>
      <p:ext uri="{BB962C8B-B14F-4D97-AF65-F5344CB8AC3E}">
        <p14:creationId xmlns:p14="http://schemas.microsoft.com/office/powerpoint/2010/main" val="195848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10</a:t>
            </a:fld>
            <a:endParaRPr lang="he-IL" dirty="0"/>
          </a:p>
        </p:txBody>
      </p:sp>
    </p:spTree>
    <p:extLst>
      <p:ext uri="{BB962C8B-B14F-4D97-AF65-F5344CB8AC3E}">
        <p14:creationId xmlns:p14="http://schemas.microsoft.com/office/powerpoint/2010/main" val="2962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אין כמעט תמיכה ממשלתית בהנגשת מקומות ציבוריים בשטחי הרשויות המקומיות. המימון מגיע כמעט כולו מהרשות במסגרת תב"ר. משרדי הממשלה ברובם</a:t>
            </a:r>
            <a:r>
              <a:rPr lang="he-IL" baseline="0" dirty="0" smtClean="0"/>
              <a:t> אינם מגיבים לפניות ובקשות להשלמת משאבים נדרשים על מנת לעמוד ביעד שהציבו לרשויות. ברשויות חלשות המצב גרוע יותר, והן יתקשו לעמוד ביעד שהציב משרד המשפטים. </a:t>
            </a:r>
            <a:endParaRPr lang="he-IL" dirty="0" smtClean="0"/>
          </a:p>
          <a:p>
            <a:endParaRPr lang="he-IL" dirty="0" smtClean="0"/>
          </a:p>
          <a:p>
            <a:r>
              <a:rPr lang="he-IL" dirty="0" err="1" smtClean="0"/>
              <a:t>התב"ר</a:t>
            </a:r>
            <a:r>
              <a:rPr lang="he-IL" baseline="0" dirty="0" smtClean="0"/>
              <a:t> מקצה כספים שמיועדים לצרכים מסוימים </a:t>
            </a:r>
            <a:r>
              <a:rPr lang="he-IL" b="1" baseline="0" dirty="0" smtClean="0"/>
              <a:t>מתוקף החוק </a:t>
            </a:r>
            <a:r>
              <a:rPr lang="he-IL" b="0" baseline="0" dirty="0" smtClean="0"/>
              <a:t>ולא ניתן לוותר עליהם: שיפוץ ותחזוקת מקלטים, תחזוקת מבנים ומתקנים ציבוריים. הגמישות בתב"ר היא נמוכה. </a:t>
            </a:r>
          </a:p>
          <a:p>
            <a:endParaRPr lang="he-IL" b="0" baseline="0" dirty="0" smtClean="0"/>
          </a:p>
          <a:p>
            <a:r>
              <a:rPr lang="he-IL" b="0" baseline="0" dirty="0" smtClean="0"/>
              <a:t>בתחום מבני הציבור בתל אביב, המדינה סייעה רק בהנגשת בתי הספר וגם זאת רק ב-20%. </a:t>
            </a:r>
            <a:endParaRPr lang="he-IL" b="0"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11</a:t>
            </a:fld>
            <a:endParaRPr lang="he-IL" dirty="0"/>
          </a:p>
        </p:txBody>
      </p:sp>
    </p:spTree>
    <p:extLst>
      <p:ext uri="{BB962C8B-B14F-4D97-AF65-F5344CB8AC3E}">
        <p14:creationId xmlns:p14="http://schemas.microsoft.com/office/powerpoint/2010/main" val="323586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אין כמעט תמיכה ממשלתית בהנגשת מקומות ציבוריים בשטחי הרשויות המקומיות. המימון מגיע כמעט כולו מהרשות במסגרת </a:t>
            </a:r>
            <a:r>
              <a:rPr lang="he-IL" dirty="0" err="1" smtClean="0"/>
              <a:t>תב"ר</a:t>
            </a:r>
            <a:r>
              <a:rPr lang="he-IL" dirty="0" smtClean="0"/>
              <a:t>. משרדי הממשלה ברובם</a:t>
            </a:r>
            <a:r>
              <a:rPr lang="he-IL" baseline="0" dirty="0" smtClean="0"/>
              <a:t> אינם מגיבים לפניות ובקשות להשלמת משאבים נדרשים על מנת לעמוד ביעד שהציבו לרשויות. ברשויות חלשות המצב גרוע יותר, והן יתקשו לעמוד ביעד שהציב משרד המשפטים. </a:t>
            </a:r>
            <a:endParaRPr lang="he-IL" dirty="0" smtClean="0"/>
          </a:p>
          <a:p>
            <a:endParaRPr lang="he-IL" dirty="0" smtClean="0"/>
          </a:p>
          <a:p>
            <a:r>
              <a:rPr lang="he-IL" dirty="0" err="1" smtClean="0"/>
              <a:t>התב"ר</a:t>
            </a:r>
            <a:r>
              <a:rPr lang="he-IL" baseline="0" dirty="0" smtClean="0"/>
              <a:t> מקצה כספים שמיועדים לצרכים מסוימים </a:t>
            </a:r>
            <a:r>
              <a:rPr lang="he-IL" b="1" baseline="0" dirty="0" smtClean="0"/>
              <a:t>מתוקף החוק </a:t>
            </a:r>
            <a:r>
              <a:rPr lang="he-IL" b="0" baseline="0" dirty="0" smtClean="0"/>
              <a:t>ולא ניתן לוותר עליהם: שיפוץ ותחזוקת מקלטים, תחזוקת מבנים ומתקנים ציבוריים. הגמישות </a:t>
            </a:r>
            <a:r>
              <a:rPr lang="he-IL" b="0" baseline="0" dirty="0" err="1" smtClean="0"/>
              <a:t>בתב"ר</a:t>
            </a:r>
            <a:r>
              <a:rPr lang="he-IL" b="0" baseline="0" dirty="0" smtClean="0"/>
              <a:t> היא נמוכה. </a:t>
            </a:r>
          </a:p>
          <a:p>
            <a:endParaRPr lang="he-IL" b="0" baseline="0" dirty="0" smtClean="0"/>
          </a:p>
          <a:p>
            <a:r>
              <a:rPr lang="he-IL" b="0" baseline="0" dirty="0" smtClean="0"/>
              <a:t>בתחום המרחב הציבורי בתל אביב המדינה סייעה רק במימון הנגשת תחנות אוטובוס ורמזורי שמע בצמתים וגם זאת רק ב-5%.</a:t>
            </a:r>
            <a:endParaRPr lang="he-IL" b="0"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12</a:t>
            </a:fld>
            <a:endParaRPr lang="he-IL" dirty="0"/>
          </a:p>
        </p:txBody>
      </p:sp>
    </p:spTree>
    <p:extLst>
      <p:ext uri="{BB962C8B-B14F-4D97-AF65-F5344CB8AC3E}">
        <p14:creationId xmlns:p14="http://schemas.microsoft.com/office/powerpoint/2010/main" val="51556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אומדן</a:t>
            </a:r>
            <a:r>
              <a:rPr lang="he-IL" baseline="0" dirty="0" smtClean="0"/>
              <a:t> עלות כל הנגשות הנדרשות מגיע עד לחצי מתקציב העירייה השנתי כולו!!!</a:t>
            </a:r>
          </a:p>
          <a:p>
            <a:endParaRPr lang="he-IL" baseline="0" dirty="0" smtClean="0"/>
          </a:p>
          <a:p>
            <a:r>
              <a:rPr lang="he-IL" baseline="0" dirty="0" smtClean="0"/>
              <a:t>כמעט 100% במימון העירייה ובמסגרת תב"ר שאינו גמיש וקשה לעשות בו שינויים, משום שהכסף מוקצה מראש לייעודים מסוימים ("צבוע")</a:t>
            </a:r>
          </a:p>
          <a:p>
            <a:endParaRPr lang="he-IL" baseline="0" dirty="0" smtClean="0"/>
          </a:p>
          <a:p>
            <a:r>
              <a:rPr lang="he-IL" b="1" baseline="0" dirty="0" smtClean="0"/>
              <a:t>תל אביב-יפו מכינה תכנית רב שנתית להנגשה ותעמוד ביעד – מה עם רשויות אחרות, עניות יותר? על המדינה למצוא מקורות מימון ותמריצים לרשויות ולא להפיל עליהן את מלא כובד המשקל של מימון כל עבודות ההנגשה. </a:t>
            </a:r>
          </a:p>
          <a:p>
            <a:endParaRPr lang="he-IL" baseline="0"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13</a:t>
            </a:fld>
            <a:endParaRPr lang="he-IL" dirty="0"/>
          </a:p>
        </p:txBody>
      </p:sp>
    </p:spTree>
    <p:extLst>
      <p:ext uri="{BB962C8B-B14F-4D97-AF65-F5344CB8AC3E}">
        <p14:creationId xmlns:p14="http://schemas.microsoft.com/office/powerpoint/2010/main" val="190940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14</a:t>
            </a:fld>
            <a:endParaRPr lang="he-IL" dirty="0"/>
          </a:p>
        </p:txBody>
      </p:sp>
    </p:spTree>
    <p:extLst>
      <p:ext uri="{BB962C8B-B14F-4D97-AF65-F5344CB8AC3E}">
        <p14:creationId xmlns:p14="http://schemas.microsoft.com/office/powerpoint/2010/main" val="23386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32943" indent="-232943" defTabSz="931774">
              <a:buFontTx/>
              <a:buAutoNum type="arabicPeriod"/>
            </a:pPr>
            <a:r>
              <a:rPr lang="he-IL" dirty="0" smtClean="0"/>
              <a:t>תל אביב היא עיר ישנה – רבים מהרחובות בה צרים, המדרכות לא תמיד רחבות מספיק וה</a:t>
            </a:r>
            <a:r>
              <a:rPr lang="he-IL" baseline="0" dirty="0" smtClean="0"/>
              <a:t>מעברים אינם מאפשרים הנגשה המלאה בכל מקום. </a:t>
            </a:r>
          </a:p>
          <a:p>
            <a:pPr marL="232943" indent="-232943">
              <a:buAutoNum type="arabicPeriod"/>
            </a:pPr>
            <a:endParaRPr lang="he-IL" baseline="0" dirty="0" smtClean="0"/>
          </a:p>
          <a:p>
            <a:pPr marL="232943" indent="-232943">
              <a:buAutoNum type="arabicPeriod"/>
            </a:pPr>
            <a:r>
              <a:rPr lang="he-IL" baseline="0" dirty="0" smtClean="0"/>
              <a:t>חריגות בניה מקשות על הרחבה ושינוי של חתך הרחוב וכמו כן יש קרקעות פרטיות שיש קושי להפקיע לטובת הציבור. </a:t>
            </a:r>
          </a:p>
          <a:p>
            <a:endParaRPr lang="he-IL" baseline="0" dirty="0" smtClean="0"/>
          </a:p>
          <a:p>
            <a:r>
              <a:rPr lang="he-IL" baseline="0" dirty="0" smtClean="0"/>
              <a:t>3. תשתיות שלא באחריות העירייה – עמודי חשמל, טלפון, ארונות סעף. לעתים נמצאים באמצע המדרכה או בפינת רחוב מסיבות היסטוריות. </a:t>
            </a:r>
          </a:p>
          <a:p>
            <a:endParaRPr lang="he-IL" baseline="0" dirty="0" smtClean="0"/>
          </a:p>
          <a:p>
            <a:r>
              <a:rPr lang="he-IL" baseline="0" dirty="0" smtClean="0"/>
              <a:t>4. קונפליקטים בשל ריבוי משתמשי דרך על קטע רחוב מוגבל – שביל אופניים, מדרכה להולכי רגל, תחנת אוטובוס, תמרורים. לקויי ראייה מתקשים לפלס את דרכם. </a:t>
            </a: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15</a:t>
            </a:fld>
            <a:endParaRPr lang="he-IL" dirty="0"/>
          </a:p>
        </p:txBody>
      </p:sp>
    </p:spTree>
    <p:extLst>
      <p:ext uri="{BB962C8B-B14F-4D97-AF65-F5344CB8AC3E}">
        <p14:creationId xmlns:p14="http://schemas.microsoft.com/office/powerpoint/2010/main" val="3027814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ביצוע התאמות נגישות בהמשך לפניית המרכז לעיוור:</a:t>
            </a:r>
            <a:r>
              <a:rPr lang="en-US" dirty="0" smtClean="0"/>
              <a:t> </a:t>
            </a:r>
            <a:r>
              <a:rPr lang="he-IL" dirty="0" smtClean="0"/>
              <a:t>אבן הולכה ללקויי ראייה מתחנות האוטובוסים בדרך</a:t>
            </a:r>
            <a:r>
              <a:rPr lang="he-IL" baseline="0" dirty="0" smtClean="0"/>
              <a:t> בגין/הרכבת ועד למרכז לעיוור ברחוב דוד חכמי 10. עבודות הרכבת הקלה במקום פגעו בביצוע – בוצע תיקון. </a:t>
            </a:r>
          </a:p>
          <a:p>
            <a:endParaRPr lang="he-IL" baseline="0" dirty="0" smtClean="0"/>
          </a:p>
          <a:p>
            <a:pPr defTabSz="931774">
              <a:defRPr/>
            </a:pPr>
            <a:r>
              <a:rPr lang="he-IL" dirty="0" smtClean="0"/>
              <a:t>ביצוע התאמות נגישות בהמשך לפניית עמותת מגדל אור:</a:t>
            </a:r>
            <a:r>
              <a:rPr lang="en-US" dirty="0" smtClean="0"/>
              <a:t> </a:t>
            </a:r>
            <a:r>
              <a:rPr lang="he-IL" dirty="0" smtClean="0"/>
              <a:t>אבן הולכה ללקויי ראייה מתחנות האוטובוסים/רכבת ההגנה ועד למשרדי העמותה בדרך ההגנה 34</a:t>
            </a:r>
            <a:r>
              <a:rPr lang="he-IL" baseline="0" dirty="0" smtClean="0"/>
              <a:t>. </a:t>
            </a:r>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16</a:t>
            </a:fld>
            <a:endParaRPr lang="he-IL" dirty="0"/>
          </a:p>
        </p:txBody>
      </p:sp>
    </p:spTree>
    <p:extLst>
      <p:ext uri="{BB962C8B-B14F-4D97-AF65-F5344CB8AC3E}">
        <p14:creationId xmlns:p14="http://schemas.microsoft.com/office/powerpoint/2010/main" val="91018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סתירה בין הנחיות משרד התחבורה לבין תקנות נציבות שוויון זכויות לאנשים עם מוגבלות: </a:t>
            </a:r>
          </a:p>
          <a:p>
            <a:endParaRPr lang="he-IL" dirty="0" smtClean="0"/>
          </a:p>
          <a:p>
            <a:r>
              <a:rPr lang="he-IL" dirty="0" smtClean="0"/>
              <a:t>על פי משרדת התחבורה כל תחנת אוטובוס מוגדרת כתחנה בפני עצמה ויש לסמן לה רחבת היערכות נפרדת ולהתייחס</a:t>
            </a:r>
            <a:r>
              <a:rPr lang="he-IL" baseline="0" dirty="0" smtClean="0"/>
              <a:t> את השטח סביבה בנפרד. </a:t>
            </a:r>
          </a:p>
          <a:p>
            <a:r>
              <a:rPr lang="he-IL" baseline="0" dirty="0" smtClean="0"/>
              <a:t>על פי הנציבות כל השטח המסומן באבני שפה אדום-צהוב הוא תחנה אחת וכך יש להתייחס אליו. </a:t>
            </a: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17</a:t>
            </a:fld>
            <a:endParaRPr lang="he-IL" dirty="0"/>
          </a:p>
        </p:txBody>
      </p:sp>
    </p:spTree>
    <p:extLst>
      <p:ext uri="{BB962C8B-B14F-4D97-AF65-F5344CB8AC3E}">
        <p14:creationId xmlns:p14="http://schemas.microsoft.com/office/powerpoint/2010/main" val="135348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עצים</a:t>
            </a:r>
            <a:r>
              <a:rPr lang="he-IL" baseline="0" dirty="0" smtClean="0"/>
              <a:t>, עמודי חשמל, ברזי כיבוי אש ואלמנטים אחרים הנמצאים בקרבת התחנה ואינם מאפשרים סימון רחבת היערכות ומעבר נגיש באורך שך 1.10 מ' המתחייב בתקנות. </a:t>
            </a:r>
          </a:p>
          <a:p>
            <a:endParaRPr lang="he-IL" baseline="0" dirty="0" smtClean="0"/>
          </a:p>
          <a:p>
            <a:r>
              <a:rPr lang="he-IL" baseline="0" dirty="0" smtClean="0"/>
              <a:t>לעתים לא ניתן לפנות את המכשול ואז יש צורך בפתרונות יצירתיים. </a:t>
            </a:r>
          </a:p>
          <a:p>
            <a:endParaRPr lang="he-IL" baseline="0" dirty="0" smtClean="0"/>
          </a:p>
          <a:p>
            <a:r>
              <a:rPr lang="he-IL" baseline="0" dirty="0" smtClean="0"/>
              <a:t>פתרונות אפשריים: </a:t>
            </a:r>
          </a:p>
          <a:p>
            <a:endParaRPr lang="he-IL" baseline="0" dirty="0" smtClean="0"/>
          </a:p>
          <a:p>
            <a:pPr marL="174708" indent="-174708">
              <a:buFont typeface="Wingdings" panose="05000000000000000000" pitchFamily="2" charset="2"/>
              <a:buChar char="§"/>
            </a:pPr>
            <a:r>
              <a:rPr lang="he-IL" dirty="0"/>
              <a:t>העתקת סככת התחנה מספר מטרים קדימה או אחורה, אם מתאפשר.  </a:t>
            </a:r>
          </a:p>
          <a:p>
            <a:pPr marL="174708" indent="-174708">
              <a:buFont typeface="Wingdings" panose="05000000000000000000" pitchFamily="2" charset="2"/>
              <a:buChar char="§"/>
            </a:pPr>
            <a:endParaRPr lang="he-IL" dirty="0"/>
          </a:p>
          <a:p>
            <a:pPr marL="174708" indent="-174708">
              <a:buFont typeface="Wingdings" panose="05000000000000000000" pitchFamily="2" charset="2"/>
              <a:buChar char="§"/>
            </a:pPr>
            <a:r>
              <a:rPr lang="he-IL" dirty="0"/>
              <a:t>הסבת התחנה לתחנת עמוד, סימון רחבת היערכות במקום בו עמדה הסככה והצבת ספסל המתנה.  </a:t>
            </a:r>
          </a:p>
          <a:p>
            <a:endParaRPr lang="he-IL" baseline="0" dirty="0" smtClean="0"/>
          </a:p>
          <a:p>
            <a:endParaRPr lang="he-IL" baseline="0"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18</a:t>
            </a:fld>
            <a:endParaRPr lang="he-IL" dirty="0"/>
          </a:p>
        </p:txBody>
      </p:sp>
    </p:spTree>
    <p:extLst>
      <p:ext uri="{BB962C8B-B14F-4D97-AF65-F5344CB8AC3E}">
        <p14:creationId xmlns:p14="http://schemas.microsoft.com/office/powerpoint/2010/main" val="237186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32943" indent="-232943">
              <a:buAutoNum type="arabicPeriod"/>
            </a:pPr>
            <a:r>
              <a:rPr lang="he-IL" dirty="0" smtClean="0"/>
              <a:t>פרויקט הנגשת תחנות אוטובוס – סימון רחבת היערכות, פינוי מכשולים בקרבת התחנה, הנגשת קטעי רחוב בסביבת התחנה</a:t>
            </a:r>
            <a:r>
              <a:rPr lang="he-IL" baseline="0" dirty="0" smtClean="0"/>
              <a:t> – בוצע על פי תקנות הנציבות לשוויון זכויות לאנשים עם מוגבלות. כל סככה היא תחנה נפרדת וסומנה לה רחבה נפרדת. </a:t>
            </a:r>
            <a:endParaRPr lang="he-IL" dirty="0" smtClean="0"/>
          </a:p>
          <a:p>
            <a:pPr marL="232943" indent="-232943">
              <a:buAutoNum type="arabicPeriod"/>
            </a:pPr>
            <a:endParaRPr lang="he-IL" dirty="0" smtClean="0"/>
          </a:p>
          <a:p>
            <a:pPr marL="232943" indent="-232943">
              <a:buAutoNum type="arabicPeriod"/>
            </a:pPr>
            <a:r>
              <a:rPr lang="he-IL" dirty="0" smtClean="0"/>
              <a:t>שילוט</a:t>
            </a:r>
            <a:r>
              <a:rPr lang="he-IL" baseline="0" dirty="0" smtClean="0"/>
              <a:t> בולט עם כיתוב מוגדל ושילוט מתכתי בכתב ברייל – באחריות מפעיל התח"צ. בוצע ברוב התחנות. </a:t>
            </a: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19</a:t>
            </a:fld>
            <a:endParaRPr lang="he-IL" dirty="0"/>
          </a:p>
        </p:txBody>
      </p:sp>
    </p:spTree>
    <p:extLst>
      <p:ext uri="{BB962C8B-B14F-4D97-AF65-F5344CB8AC3E}">
        <p14:creationId xmlns:p14="http://schemas.microsoft.com/office/powerpoint/2010/main" val="41640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dirty="0"/>
              <a:t>רציונל: </a:t>
            </a:r>
          </a:p>
          <a:p>
            <a:pPr rtl="1"/>
            <a:endParaRPr lang="he-IL" dirty="0"/>
          </a:p>
          <a:p>
            <a:pPr rtl="1"/>
            <a:r>
              <a:rPr lang="he-IL" dirty="0"/>
              <a:t>לכל אדם מגיעה הזכות לחיות בשוויון, כבוד, נוחות ועצמאות, גם לאנשים עם מוגבלות. על מנת להגשים מטרה זו נדרש קיומם של הסדרי נגישות שיאפשרו לאוכלוסיית אנשים עם מוגבלות להגיע ליעדם ולאפשר את השתתפותם והשתלבותם בחברה באופן שוויוני, מכובד ובמקסימום עצמאות.</a:t>
            </a:r>
          </a:p>
          <a:p>
            <a:pPr rtl="1"/>
            <a:endParaRPr lang="he-IL" dirty="0"/>
          </a:p>
          <a:p>
            <a:pPr defTabSz="931774">
              <a:defRPr/>
            </a:pPr>
            <a:r>
              <a:rPr lang="he-IL" dirty="0" smtClean="0"/>
              <a:t>כל אחד הוא אדם שלם בעל יכולות מסוימות  - על החברה להתאים את הסביבה כך שכל אחד יוכל לתפקד בה בצורה עצמאית, נוחה ומכובדת, ללא קשר ליכולותיו. </a:t>
            </a:r>
          </a:p>
          <a:p>
            <a:pPr rtl="1"/>
            <a:endParaRPr lang="he-IL" dirty="0"/>
          </a:p>
          <a:p>
            <a:pPr defTabSz="931774">
              <a:defRPr/>
            </a:pPr>
            <a:r>
              <a:rPr lang="he-IL" dirty="0"/>
              <a:t>האחריות להתאמת הסביבה לכולם מוטלת על החברה - מקום/אזור שהוא מונגש לאנשים עם מוגבלות הוא טוב יותר לכולם, נגיש יותר לכולם. </a:t>
            </a:r>
          </a:p>
          <a:p>
            <a:endParaRPr lang="he-IL" dirty="0" smtClean="0"/>
          </a:p>
          <a:p>
            <a:r>
              <a:rPr lang="he-IL" dirty="0" smtClean="0"/>
              <a:t> </a:t>
            </a:r>
          </a:p>
          <a:p>
            <a:pPr algn="just"/>
            <a:endParaRPr lang="he-IL" dirty="0" smtClean="0"/>
          </a:p>
          <a:p>
            <a:pPr algn="just"/>
            <a:endParaRPr lang="he-IL" dirty="0" smtClean="0"/>
          </a:p>
          <a:p>
            <a:pPr algn="just"/>
            <a:endParaRPr lang="he-IL" dirty="0" smtClean="0"/>
          </a:p>
          <a:p>
            <a:pPr algn="just"/>
            <a:r>
              <a:rPr lang="he-IL" dirty="0" smtClean="0"/>
              <a:t> </a:t>
            </a:r>
          </a:p>
          <a:p>
            <a:pPr algn="just"/>
            <a:r>
              <a:rPr lang="he-IL" dirty="0" smtClean="0"/>
              <a:t> </a:t>
            </a:r>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a:t>
            </a:fld>
            <a:endParaRPr lang="he-IL" dirty="0"/>
          </a:p>
        </p:txBody>
      </p:sp>
    </p:spTree>
    <p:extLst>
      <p:ext uri="{BB962C8B-B14F-4D97-AF65-F5344CB8AC3E}">
        <p14:creationId xmlns:p14="http://schemas.microsoft.com/office/powerpoint/2010/main" val="406460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מחסור בקו אוטובוס לבית הלוחם תל אביב: על רחוב קק"ל עוברים מספר קווי אוטובוס ואף אחד מהם לא נכנס לתוך השכונה. באי בית הלוחם, חלקם הגדול אנשים עם מוגבלות, נאלצים ללכת מרחק של כ-750 מטר מתחנת האוטובוס אל בית הלוחם. </a:t>
            </a:r>
          </a:p>
          <a:p>
            <a:endParaRPr lang="he-IL" dirty="0" smtClean="0"/>
          </a:p>
          <a:p>
            <a:r>
              <a:rPr lang="he-IL" dirty="0" smtClean="0"/>
              <a:t>נבחנו</a:t>
            </a:r>
            <a:r>
              <a:rPr lang="he-IL" baseline="0" dirty="0" smtClean="0"/>
              <a:t> שני פתרונות:</a:t>
            </a:r>
          </a:p>
          <a:p>
            <a:pPr marL="174708" indent="-174708">
              <a:buFont typeface="Wingdings" panose="05000000000000000000" pitchFamily="2" charset="2"/>
              <a:buChar char="§"/>
            </a:pPr>
            <a:r>
              <a:rPr lang="he-IL" baseline="0" dirty="0" smtClean="0"/>
              <a:t>קו מיניבוס ייעודי שיגיע עד פתח המוסד </a:t>
            </a:r>
          </a:p>
          <a:p>
            <a:pPr marL="174708" indent="-174708">
              <a:buFont typeface="Wingdings" panose="05000000000000000000" pitchFamily="2" charset="2"/>
              <a:buChar char="§"/>
            </a:pPr>
            <a:r>
              <a:rPr lang="he-IL" baseline="0" dirty="0" smtClean="0"/>
              <a:t>הארכה של אחד הקווים הקיימים העוברים ברחוב קק"ל בשעות הפעילות של המוסד, דרך רחובות אופקים ושמואל ברקאי. </a:t>
            </a:r>
          </a:p>
          <a:p>
            <a:endParaRPr lang="he-IL" baseline="0" dirty="0" smtClean="0"/>
          </a:p>
          <a:p>
            <a:r>
              <a:rPr lang="he-IL" baseline="0" dirty="0" smtClean="0"/>
              <a:t>ועד השכונה מתנגד נחרצות למעבר של קו אוטובוס/מיניבוס בשכונה (מנהלת הרובע מצדדת בעמדת ועד השכונה)</a:t>
            </a:r>
          </a:p>
          <a:p>
            <a:r>
              <a:rPr lang="he-IL" baseline="0" dirty="0" smtClean="0"/>
              <a:t>רחובות השכונה צרים, חלקם ללא מוצא, המדרכות צרות ולא מאפשרות מעבר נוח והקמת תחנה. </a:t>
            </a: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20</a:t>
            </a:fld>
            <a:endParaRPr lang="he-IL" dirty="0"/>
          </a:p>
        </p:txBody>
      </p:sp>
    </p:spTree>
    <p:extLst>
      <p:ext uri="{BB962C8B-B14F-4D97-AF65-F5344CB8AC3E}">
        <p14:creationId xmlns:p14="http://schemas.microsoft.com/office/powerpoint/2010/main" val="388205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מהתחנה</a:t>
            </a:r>
            <a:r>
              <a:rPr lang="he-IL" baseline="0" dirty="0" smtClean="0"/>
              <a:t> קיים שביל מעבר להולכי רגל שמקצר את הדרך, אך הוא כולל מדרגות ואינו מאפשר מעבר לאנשים עם מוגבלות. </a:t>
            </a:r>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21</a:t>
            </a:fld>
            <a:endParaRPr lang="he-IL" dirty="0"/>
          </a:p>
        </p:txBody>
      </p:sp>
    </p:spTree>
    <p:extLst>
      <p:ext uri="{BB962C8B-B14F-4D97-AF65-F5344CB8AC3E}">
        <p14:creationId xmlns:p14="http://schemas.microsoft.com/office/powerpoint/2010/main" val="2378185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22</a:t>
            </a:fld>
            <a:endParaRPr lang="he-IL" dirty="0"/>
          </a:p>
        </p:txBody>
      </p:sp>
    </p:spTree>
    <p:extLst>
      <p:ext uri="{BB962C8B-B14F-4D97-AF65-F5344CB8AC3E}">
        <p14:creationId xmlns:p14="http://schemas.microsoft.com/office/powerpoint/2010/main" val="2637213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u="sng" dirty="0"/>
              <a:t>הנגשת נכסים נדרשת מכל אדם או עסק שבבעלותו נכס. חובת הנגשת נכסים ועסקים מבדילה בין מקום חדש למקום קיים: </a:t>
            </a:r>
          </a:p>
          <a:p>
            <a:pPr rtl="1"/>
            <a:r>
              <a:rPr lang="he-IL" dirty="0"/>
              <a:t/>
            </a:r>
            <a:br>
              <a:rPr lang="he-IL" dirty="0"/>
            </a:br>
            <a:r>
              <a:rPr lang="he-IL" dirty="0"/>
              <a:t>ההנגשה הנדרשת בהתאם למועד בקשת ההיתר- לפני או אחרי נובמבר 2009</a:t>
            </a:r>
          </a:p>
          <a:p>
            <a:pPr rtl="1"/>
            <a:r>
              <a:rPr lang="he-IL" dirty="0"/>
              <a:t/>
            </a:r>
            <a:br>
              <a:rPr lang="he-IL" dirty="0"/>
            </a:br>
            <a:r>
              <a:rPr lang="he-IL" b="1" dirty="0"/>
              <a:t>מקום קיים -</a:t>
            </a:r>
            <a:r>
              <a:rPr lang="he-IL" dirty="0"/>
              <a:t> הנגשתם של נכסים של לפני נובמבר 20099 מתבצעת בהתאם לתקנות מבנה קיים (תקנות שוויון זכויות לאנשים עם מוגבלות (התאמות נגישות למקום ציבורי שהוא בניין קיים), תשע''ב 2011).</a:t>
            </a:r>
            <a:br>
              <a:rPr lang="he-IL" dirty="0"/>
            </a:br>
            <a:r>
              <a:rPr lang="he-IL" b="1" dirty="0"/>
              <a:t>מקום חדש </a:t>
            </a:r>
            <a:r>
              <a:rPr lang="he-IL" dirty="0"/>
              <a:t>- הנגשתם של נכסים של אחרי נובמבר 2009 מתבצעת בהתאם לתקנות הנגישות למבנה חדש (תקנות התכנון והבניה (בקשה להיתר, תנאיו ואגרות), תש"ל-1970, חלק ח'1, פרק א': בניין ציבורי חדש).</a:t>
            </a:r>
          </a:p>
          <a:p>
            <a:pPr rtl="1"/>
            <a:r>
              <a:rPr lang="he-IL" dirty="0"/>
              <a:t> </a:t>
            </a:r>
          </a:p>
          <a:p>
            <a:pPr rtl="1"/>
            <a:r>
              <a:rPr lang="he-IL" u="sng" dirty="0"/>
              <a:t>לוחות זמנים להנגשה:</a:t>
            </a:r>
          </a:p>
          <a:p>
            <a:pPr rtl="1"/>
            <a:r>
              <a:rPr lang="he-IL" u="sng" dirty="0"/>
              <a:t/>
            </a:r>
            <a:br>
              <a:rPr lang="he-IL" u="sng" dirty="0"/>
            </a:br>
            <a:r>
              <a:rPr lang="he-IL" dirty="0"/>
              <a:t> 100% מהמבנים חייבים להיות מונגשים עד ה- 1/11/2017.</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23</a:t>
            </a:fld>
            <a:endParaRPr lang="he-IL" dirty="0"/>
          </a:p>
        </p:txBody>
      </p:sp>
    </p:spTree>
    <p:extLst>
      <p:ext uri="{BB962C8B-B14F-4D97-AF65-F5344CB8AC3E}">
        <p14:creationId xmlns:p14="http://schemas.microsoft.com/office/powerpoint/2010/main" val="426978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31774">
              <a:defRPr/>
            </a:pPr>
            <a:r>
              <a:rPr lang="he-IL" u="sng" dirty="0"/>
              <a:t>בעיות ביישום תקנות הנגישות בקרב בעלי עסקים: </a:t>
            </a:r>
          </a:p>
          <a:p>
            <a:endParaRPr lang="he-IL" dirty="0"/>
          </a:p>
          <a:p>
            <a:endParaRPr lang="he-IL" dirty="0"/>
          </a:p>
          <a:p>
            <a:r>
              <a:rPr lang="he-IL" dirty="0"/>
              <a:t>א. התניית רישיון העסק ביישום תקנות הנגישות חלה רק על עסקים טעוני רישוי שמהווים כ 20% בלבד מסך העסקים בעיר. לפיכך, הדבר יוצר אי שוויון כלפי בעלי העסקים כאשר טעוני הרישוי קורסים תחת הנטל וכלפי אלו שאינם טעוני רישוי לא ננקטת כל סנקציה. </a:t>
            </a:r>
            <a:br>
              <a:rPr lang="he-IL" dirty="0"/>
            </a:br>
            <a:endParaRPr lang="he-IL" dirty="0"/>
          </a:p>
          <a:p>
            <a:r>
              <a:rPr lang="he-IL" dirty="0"/>
              <a:t>ב. העירייה נדרשת לאשרר את אישור הנגישות שניתן לעסקים על ידי יועץ נגישות מוסמך. משום כך, היא נושאת באחריות כלפי יישום התקנות בכל מקרה שיש בעיה, ולא היועץ שחתום על אישור הנגישות. </a:t>
            </a:r>
            <a:br>
              <a:rPr lang="he-IL" dirty="0"/>
            </a:br>
            <a:endParaRPr lang="he-IL" dirty="0"/>
          </a:p>
          <a:p>
            <a:r>
              <a:rPr lang="he-IL" dirty="0"/>
              <a:t>ג. אין אחידות בתקנים, אין הסברה נכונה לבעלי העסקים, לא ברור להם איפה מתחילה ונגמרת האחריות שלהם, מה חשוב ומה לא, כיצד עושים זאת נכון. הנושא לא משווק בצורה חיובית כלל ונציבות שוויון זכויות לאנשים עם מוגבלות במשרד המשפטים עוסקת רק באכיפה במקום בהסברה. </a:t>
            </a:r>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24</a:t>
            </a:fld>
            <a:endParaRPr lang="he-IL" dirty="0"/>
          </a:p>
        </p:txBody>
      </p:sp>
    </p:spTree>
    <p:extLst>
      <p:ext uri="{BB962C8B-B14F-4D97-AF65-F5344CB8AC3E}">
        <p14:creationId xmlns:p14="http://schemas.microsoft.com/office/powerpoint/2010/main" val="1966364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31774">
              <a:defRPr/>
            </a:pPr>
            <a:r>
              <a:rPr lang="he-IL" u="sng" dirty="0"/>
              <a:t>פתרונות אפשריים ליישום תקנות הנגישות בקרב בעלי עסקים: </a:t>
            </a:r>
          </a:p>
          <a:p>
            <a:endParaRPr lang="he-IL" dirty="0"/>
          </a:p>
          <a:p>
            <a:endParaRPr lang="he-IL" dirty="0"/>
          </a:p>
          <a:p>
            <a:r>
              <a:rPr lang="he-IL" dirty="0"/>
              <a:t>א. עסקים רבים, במיוחד עסקים קטנים מתקשים לעמוד בהוצאות הכרוכות ביישום התקנות במלואן – הארכת מועד השלמת העבודות תאפשר להם יותר מרווח נשימה ופריסה נוחה יותר של ההוצאות</a:t>
            </a:r>
          </a:p>
          <a:p>
            <a:endParaRPr lang="he-IL" dirty="0"/>
          </a:p>
          <a:p>
            <a:r>
              <a:rPr lang="he-IL" dirty="0"/>
              <a:t>ב. ביצוע התאמות נדרשות, בחקיקה או בהוראת שעה של משרד המשפטים להשוואת התנאים כך שיחולו על כל בעלי העסקים. אי התניית קבלת/חידוש רישיון עסק בביצוע הנגשה לעסק קיים</a:t>
            </a:r>
          </a:p>
          <a:p>
            <a:r>
              <a:rPr lang="he-IL" dirty="0"/>
              <a:t/>
            </a:r>
            <a:br>
              <a:rPr lang="he-IL" dirty="0"/>
            </a:br>
            <a:endParaRPr lang="he-IL" dirty="0"/>
          </a:p>
          <a:p>
            <a:r>
              <a:rPr lang="he-IL" dirty="0"/>
              <a:t>ב. השארת האחריות על עבודות הנגישות בידי היועץ/מהנדס שחתם ואישור את העבודה ולא בידי העירייה שמאשררת את חתימתו </a:t>
            </a:r>
          </a:p>
          <a:p>
            <a:r>
              <a:rPr lang="he-IL" dirty="0"/>
              <a:t/>
            </a:r>
            <a:br>
              <a:rPr lang="he-IL" dirty="0"/>
            </a:br>
            <a:endParaRPr lang="he-IL" dirty="0"/>
          </a:p>
          <a:p>
            <a:r>
              <a:rPr lang="he-IL" dirty="0"/>
              <a:t>ג. בעלי העסקים זקוקים לליווי וייעוץ בכל הנוגע לביצוע עבודות הנגשה – כיצד לעשות זאת נכון, סיוע וייעוץ מקצועי, ליווי לאורך התהליך  - העסקים אינם צריכים להיות מטרה לקנסות וסנקציות על ידי הנציבות. המטרה צריכה להיות הנגשה. זה אינטרס של כולם. </a:t>
            </a:r>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25</a:t>
            </a:fld>
            <a:endParaRPr lang="he-IL" dirty="0"/>
          </a:p>
        </p:txBody>
      </p:sp>
    </p:spTree>
    <p:extLst>
      <p:ext uri="{BB962C8B-B14F-4D97-AF65-F5344CB8AC3E}">
        <p14:creationId xmlns:p14="http://schemas.microsoft.com/office/powerpoint/2010/main" val="15627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32943" indent="-232943">
              <a:buAutoNum type="arabicPeriod"/>
            </a:pPr>
            <a:r>
              <a:rPr lang="he-IL" dirty="0" smtClean="0"/>
              <a:t>בג"צ קורא לרשויות המקומיות להתכנס יחד עם הגופים הרלוונטיים של מדינת ישראל לצורך מציאת פתרונות אופרטיביים, אם לא – יאפשר בית המשפט את חידוש העתירה. </a:t>
            </a:r>
          </a:p>
          <a:p>
            <a:pPr marL="232943" indent="-232943">
              <a:buAutoNum type="arabicPeriod"/>
            </a:pPr>
            <a:endParaRPr lang="he-IL" dirty="0" smtClean="0"/>
          </a:p>
          <a:p>
            <a:pPr marL="232943" indent="-232943">
              <a:buAutoNum type="arabicPeriod"/>
            </a:pPr>
            <a:r>
              <a:rPr lang="he-IL" dirty="0" smtClean="0"/>
              <a:t>הנציבות היא לא רק שוטר – תפקידה גם לסייע</a:t>
            </a:r>
            <a:r>
              <a:rPr lang="he-IL" baseline="0" dirty="0" smtClean="0"/>
              <a:t> ולהדריך. יש לעבוד </a:t>
            </a:r>
            <a:r>
              <a:rPr lang="he-IL" baseline="0" dirty="0" err="1" smtClean="0"/>
              <a:t>איתה</a:t>
            </a:r>
            <a:r>
              <a:rPr lang="he-IL" baseline="0" dirty="0" smtClean="0"/>
              <a:t> בשיתוף פעולה כדי להגיע להבנות, גם בסקטור הציבורי וגם בסקטור הפרטי (עסקים)</a:t>
            </a:r>
          </a:p>
          <a:p>
            <a:pPr marL="232943" indent="-232943">
              <a:buAutoNum type="arabicPeriod"/>
            </a:pPr>
            <a:endParaRPr lang="he-IL" baseline="0" dirty="0" smtClean="0"/>
          </a:p>
          <a:p>
            <a:pPr marL="232943" indent="-232943">
              <a:buAutoNum type="arabicPeriod"/>
            </a:pPr>
            <a:r>
              <a:rPr lang="he-IL" baseline="0" dirty="0" smtClean="0"/>
              <a:t>הנחיות סותרות מקשות על היכולת לבצע, גם כאשר יש רצון ויש משאבים. ניסוח הנחיות אחידות וסנכרון בין משרדי הממשלה השונים (תחבורה, משפטים, פנים, חינוך, בריאות)</a:t>
            </a:r>
            <a:endParaRPr lang="he-IL" dirty="0" smtClean="0"/>
          </a:p>
          <a:p>
            <a:pPr marL="232943" indent="-232943">
              <a:buAutoNum type="arabicPeriod"/>
            </a:pPr>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26</a:t>
            </a:fld>
            <a:endParaRPr lang="he-IL" dirty="0"/>
          </a:p>
        </p:txBody>
      </p:sp>
    </p:spTree>
    <p:extLst>
      <p:ext uri="{BB962C8B-B14F-4D97-AF65-F5344CB8AC3E}">
        <p14:creationId xmlns:p14="http://schemas.microsoft.com/office/powerpoint/2010/main" val="2492105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27</a:t>
            </a:fld>
            <a:endParaRPr lang="he-IL" dirty="0"/>
          </a:p>
        </p:txBody>
      </p:sp>
    </p:spTree>
    <p:extLst>
      <p:ext uri="{BB962C8B-B14F-4D97-AF65-F5344CB8AC3E}">
        <p14:creationId xmlns:p14="http://schemas.microsoft.com/office/powerpoint/2010/main" val="209370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31774">
              <a:defRPr/>
            </a:pPr>
            <a:r>
              <a:rPr lang="he-IL" dirty="0"/>
              <a:t>תל אביב-יפו היא עיר יוזמת בתחום הנגישות ומקדימה את התקנות: </a:t>
            </a:r>
          </a:p>
          <a:p>
            <a:pPr marL="232943" indent="-232943">
              <a:buAutoNum type="arabicPeriod"/>
            </a:pPr>
            <a:endParaRPr lang="he-IL" dirty="0"/>
          </a:p>
          <a:p>
            <a:pPr marL="232943" indent="-232943">
              <a:buAutoNum type="arabicPeriod"/>
            </a:pPr>
            <a:r>
              <a:rPr lang="he-IL" dirty="0"/>
              <a:t>יישום תכנית להנגשת מבנים ושטח ציבורי בהתאם לחוק שוויון זכויות לאנשים עם מוגבלות ותקנותיו. יעד סיום התוכנית היא שנת 2021. בנוסף, העירייה עוסקת גם בהנגשת השירות באלמנטים השונים כגון הנגשת האינטרנט, הנגשת מידע, הכשרת היחידות העירוניות למתן שירות לאנשים עם מוגבלות.</a:t>
            </a:r>
          </a:p>
          <a:p>
            <a:pPr marL="232943" indent="-232943">
              <a:buAutoNum type="arabicPeriod"/>
            </a:pPr>
            <a:endParaRPr lang="he-IL" dirty="0"/>
          </a:p>
          <a:p>
            <a:pPr marL="232943" indent="-232943" defTabSz="931774">
              <a:buFontTx/>
              <a:buAutoNum type="arabicPeriod"/>
              <a:defRPr/>
            </a:pPr>
            <a:r>
              <a:rPr lang="he-IL" dirty="0"/>
              <a:t>תקנות </a:t>
            </a:r>
            <a:r>
              <a:rPr lang="he-IL" dirty="0">
                <a:solidFill>
                  <a:schemeClr val="accent1">
                    <a:lumMod val="75000"/>
                  </a:schemeClr>
                </a:solidFill>
                <a:latin typeface="Blender" pitchFamily="18" charset="-79"/>
                <a:cs typeface="Blender" pitchFamily="18" charset="-79"/>
              </a:rPr>
              <a:t>שוויון זכויות לאנשים עם מוגבלות עוסקות בין היתר בהקצאת מקומות חנייה נגישים בדרכים עירוניות. על פי התקנות - </a:t>
            </a:r>
            <a:r>
              <a:rPr lang="he-IL" b="1" u="sng" dirty="0">
                <a:solidFill>
                  <a:schemeClr val="accent1">
                    <a:lumMod val="75000"/>
                  </a:schemeClr>
                </a:solidFill>
                <a:latin typeface="Blender" pitchFamily="18" charset="-79"/>
                <a:cs typeface="Blender" pitchFamily="18" charset="-79"/>
              </a:rPr>
              <a:t>כל רשות תקבע את מדיניות ההקצאה של החניות הנ"ל בהתאם לשיקוליה.</a:t>
            </a:r>
            <a:r>
              <a:rPr lang="he-IL" dirty="0">
                <a:solidFill>
                  <a:schemeClr val="accent1">
                    <a:lumMod val="75000"/>
                  </a:schemeClr>
                </a:solidFill>
                <a:latin typeface="Blender" pitchFamily="18" charset="-79"/>
                <a:cs typeface="Blender" pitchFamily="18" charset="-79"/>
              </a:rPr>
              <a:t> עיריית תל אביב-יפו מגבשת מדיניות עירונית בנושא </a:t>
            </a:r>
            <a:r>
              <a:rPr lang="he-IL" b="1" dirty="0">
                <a:solidFill>
                  <a:schemeClr val="accent1">
                    <a:lumMod val="75000"/>
                  </a:schemeClr>
                </a:solidFill>
                <a:latin typeface="Blender" pitchFamily="18" charset="-79"/>
                <a:cs typeface="Blender" pitchFamily="18" charset="-79"/>
              </a:rPr>
              <a:t>(טרם אושרה) </a:t>
            </a:r>
            <a:r>
              <a:rPr lang="he-IL" dirty="0">
                <a:solidFill>
                  <a:schemeClr val="accent1">
                    <a:lumMod val="75000"/>
                  </a:schemeClr>
                </a:solidFill>
                <a:latin typeface="Blender" pitchFamily="18" charset="-79"/>
                <a:cs typeface="Blender" pitchFamily="18" charset="-79"/>
              </a:rPr>
              <a:t>ומקדמת הקצאת מקומות חניה נוספים לנכים על פי הצורך והדרישה. </a:t>
            </a:r>
          </a:p>
          <a:p>
            <a:pPr marL="232943" indent="-232943">
              <a:buAutoNum type="arabicPeriod"/>
            </a:pPr>
            <a:endParaRPr lang="he-IL" dirty="0"/>
          </a:p>
          <a:p>
            <a:pPr marL="232943" indent="-232943">
              <a:buAutoNum type="arabicPeriod"/>
            </a:pPr>
            <a:r>
              <a:rPr lang="he-IL" dirty="0"/>
              <a:t>הקמת "מרכז לתרבות מונגשת" – מבנה המאחד תחת קורת גג אחת את פעילות הספריה המרכזית לעיוורים ויאפשר להרחיב את פעילותה, כולל מרכז מבקרים ופעילויות עם הציבור הרחב. יתווספו גם אולפני הקלטות ועריכה, חדרי מדפסות ברייל וחדרים ייעודיים לפעילות. </a:t>
            </a:r>
          </a:p>
          <a:p>
            <a:pPr marL="232943" indent="-232943">
              <a:buAutoNum type="arabicPeriod"/>
            </a:pPr>
            <a:endParaRPr lang="he-IL" dirty="0"/>
          </a:p>
          <a:p>
            <a:endParaRPr lang="he-IL" dirty="0"/>
          </a:p>
          <a:p>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3</a:t>
            </a:fld>
            <a:endParaRPr lang="he-IL" dirty="0"/>
          </a:p>
        </p:txBody>
      </p:sp>
    </p:spTree>
    <p:extLst>
      <p:ext uri="{BB962C8B-B14F-4D97-AF65-F5344CB8AC3E}">
        <p14:creationId xmlns:p14="http://schemas.microsoft.com/office/powerpoint/2010/main" val="249115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קידום מדיניות חניה לנכים – הוספת מקומות חניה לנכים על חשבון מקומות החניה הרגילים המרחב הציבורי. בוצע פיילוט במקומות שונים בעיר על מנת להבין את הצרכים. </a:t>
            </a:r>
          </a:p>
          <a:p>
            <a:endParaRPr lang="he-IL" dirty="0"/>
          </a:p>
          <a:p>
            <a:pPr marL="232943" indent="-232943">
              <a:buFont typeface="+mj-lt"/>
              <a:buAutoNum type="arabicPeriod"/>
            </a:pPr>
            <a:r>
              <a:rPr lang="he-IL" dirty="0">
                <a:solidFill>
                  <a:schemeClr val="accent1">
                    <a:lumMod val="75000"/>
                  </a:schemeClr>
                </a:solidFill>
                <a:latin typeface="Blender" pitchFamily="18" charset="-79"/>
                <a:cs typeface="Blender" pitchFamily="18" charset="-79"/>
              </a:rPr>
              <a:t>בחישוב הכולל של מקומות חניה באזור, לא נלקחו בחשבון מקומות חניה אישיים לנכים.</a:t>
            </a:r>
          </a:p>
          <a:p>
            <a:pPr marL="232943" indent="-232943">
              <a:buFont typeface="+mj-lt"/>
              <a:buAutoNum type="arabicPeriod"/>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r>
              <a:rPr lang="he-IL" dirty="0">
                <a:solidFill>
                  <a:schemeClr val="accent1">
                    <a:lumMod val="75000"/>
                  </a:schemeClr>
                </a:solidFill>
                <a:latin typeface="Blender" pitchFamily="18" charset="-79"/>
                <a:cs typeface="Blender" pitchFamily="18" charset="-79"/>
              </a:rPr>
              <a:t>מקומות חניה ציבוריים לנכים הקיימים כיום ברחוב נכללים כבר בחישוב מספר מקומות החניה לרחוב.</a:t>
            </a:r>
          </a:p>
          <a:p>
            <a:pPr marL="232943" indent="-232943">
              <a:buFont typeface="+mj-lt"/>
              <a:buAutoNum type="arabicPeriod"/>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r>
              <a:rPr lang="he-IL" dirty="0">
                <a:solidFill>
                  <a:schemeClr val="accent1">
                    <a:lumMod val="75000"/>
                  </a:schemeClr>
                </a:solidFill>
                <a:latin typeface="Blender" pitchFamily="18" charset="-79"/>
                <a:cs typeface="Blender" pitchFamily="18" charset="-79"/>
              </a:rPr>
              <a:t>מקומות חניה בחניונים הם חלק מחישוב מקומות החניה במרחב הציבורי, כולל הקצאת מקומות החניה לנכים בחניון.</a:t>
            </a:r>
          </a:p>
          <a:p>
            <a:pPr marL="232943" indent="-232943">
              <a:buFont typeface="+mj-lt"/>
              <a:buAutoNum type="arabicPeriod"/>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r>
              <a:rPr lang="he-IL" dirty="0">
                <a:solidFill>
                  <a:schemeClr val="accent1">
                    <a:lumMod val="75000"/>
                  </a:schemeClr>
                </a:solidFill>
                <a:latin typeface="Blender" pitchFamily="18" charset="-79"/>
                <a:cs typeface="Blender" pitchFamily="18" charset="-79"/>
              </a:rPr>
              <a:t>ישום החניות בשטח יבוצע בשלבים, תוך בחינה וניטור שוטפים.</a:t>
            </a:r>
          </a:p>
          <a:p>
            <a:pPr marL="232943" indent="-232943" defTabSz="931774">
              <a:buFont typeface="+mj-lt"/>
              <a:buAutoNum type="arabicPeriod"/>
              <a:defRPr/>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r>
              <a:rPr lang="he-IL" dirty="0">
                <a:solidFill>
                  <a:schemeClr val="accent1">
                    <a:lumMod val="75000"/>
                  </a:schemeClr>
                </a:solidFill>
                <a:latin typeface="Blender" pitchFamily="18" charset="-79"/>
                <a:cs typeface="Blender" pitchFamily="18" charset="-79"/>
              </a:rPr>
              <a:t>מוסדות ציבור - כמות מקומות החניה לרחוב לא משתנה ביחס לאותו סוג רחוב. המקומות ברחוב זה ירוכזו בסמוך למוסד - במרחק עד 60 מ'. </a:t>
            </a:r>
          </a:p>
          <a:p>
            <a:pPr marL="232943" indent="-232943" defTabSz="931774">
              <a:buFont typeface="+mj-lt"/>
              <a:buAutoNum type="arabicPeriod"/>
              <a:defRPr/>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r>
              <a:rPr lang="he-IL" dirty="0">
                <a:solidFill>
                  <a:schemeClr val="accent1">
                    <a:lumMod val="75000"/>
                  </a:schemeClr>
                </a:solidFill>
                <a:latin typeface="Blender" pitchFamily="18" charset="-79"/>
                <a:cs typeface="Blender" pitchFamily="18" charset="-79"/>
              </a:rPr>
              <a:t>עדיפות למיקום חניות הנכים בקרבת מוקדים מושכי קהל כדוגמת רחובות מסחריים אינטנסיביים, מוסדות ציבור, מוקדי תעסוקה, מרכזי מסחר, סמוך לצמתים וכו'.</a:t>
            </a:r>
            <a:endParaRPr lang="en-US" dirty="0">
              <a:solidFill>
                <a:schemeClr val="accent1">
                  <a:lumMod val="75000"/>
                </a:schemeClr>
              </a:solidFill>
              <a:latin typeface="Blender" pitchFamily="18" charset="-79"/>
              <a:cs typeface="Blender" pitchFamily="18" charset="-79"/>
            </a:endParaRPr>
          </a:p>
          <a:p>
            <a:pPr defTabSz="931774">
              <a:defRPr/>
            </a:pPr>
            <a:endParaRPr lang="he-IL" dirty="0">
              <a:solidFill>
                <a:schemeClr val="accent1">
                  <a:lumMod val="75000"/>
                </a:schemeClr>
              </a:solidFill>
              <a:latin typeface="Blender" pitchFamily="18" charset="-79"/>
              <a:cs typeface="Blender" pitchFamily="18" charset="-79"/>
            </a:endParaRPr>
          </a:p>
          <a:p>
            <a:pPr marL="232943" indent="-232943" defTabSz="931774">
              <a:buFont typeface="+mj-lt"/>
              <a:buAutoNum type="arabicPeriod"/>
              <a:defRPr/>
            </a:pPr>
            <a:endParaRPr lang="he-IL" dirty="0">
              <a:solidFill>
                <a:schemeClr val="accent1">
                  <a:lumMod val="75000"/>
                </a:schemeClr>
              </a:solidFill>
              <a:latin typeface="Blender" pitchFamily="18" charset="-79"/>
              <a:cs typeface="Blender" pitchFamily="18" charset="-79"/>
            </a:endParaRPr>
          </a:p>
          <a:p>
            <a:pPr marL="232943" indent="-232943">
              <a:buFont typeface="+mj-lt"/>
              <a:buAutoNum type="arabicPeriod"/>
            </a:pPr>
            <a:endParaRPr lang="he-IL" dirty="0">
              <a:solidFill>
                <a:schemeClr val="accent1">
                  <a:lumMod val="75000"/>
                </a:schemeClr>
              </a:solidFill>
              <a:latin typeface="Blender" pitchFamily="18" charset="-79"/>
              <a:cs typeface="Blender" pitchFamily="18" charset="-79"/>
            </a:endParaRPr>
          </a:p>
          <a:p>
            <a:pPr marL="698830" indent="-698830">
              <a:buFont typeface="+mj-lt"/>
              <a:buAutoNum type="arabicPeriod"/>
            </a:pPr>
            <a:endParaRPr lang="he-IL" dirty="0">
              <a:solidFill>
                <a:schemeClr val="accent1">
                  <a:lumMod val="75000"/>
                </a:schemeClr>
              </a:solidFill>
              <a:latin typeface="Blender" pitchFamily="18" charset="-79"/>
              <a:cs typeface="Blender" pitchFamily="18" charset="-79"/>
            </a:endParaRPr>
          </a:p>
          <a:p>
            <a:pPr marL="698830" indent="-698830">
              <a:buFont typeface="+mj-lt"/>
              <a:buAutoNum type="arabicPeriod"/>
            </a:pPr>
            <a:endParaRPr lang="en-US" dirty="0">
              <a:solidFill>
                <a:schemeClr val="accent1">
                  <a:lumMod val="75000"/>
                </a:schemeClr>
              </a:solidFill>
              <a:latin typeface="Blender" pitchFamily="18" charset="-79"/>
              <a:cs typeface="Blender" pitchFamily="18" charset="-79"/>
            </a:endParaRPr>
          </a:p>
          <a:p>
            <a:pPr marL="698830" indent="-698830">
              <a:buFont typeface="+mj-lt"/>
              <a:buAutoNum type="arabicPeriod"/>
            </a:pPr>
            <a:endParaRPr lang="en-US" dirty="0">
              <a:solidFill>
                <a:schemeClr val="accent1">
                  <a:lumMod val="75000"/>
                </a:schemeClr>
              </a:solidFill>
              <a:latin typeface="Blender" pitchFamily="18" charset="-79"/>
              <a:cs typeface="Blender" pitchFamily="18" charset="-79"/>
            </a:endParaRPr>
          </a:p>
          <a:p>
            <a:endParaRPr lang="he-IL" dirty="0"/>
          </a:p>
          <a:p>
            <a:pPr marL="232943" indent="-232943">
              <a:buAutoNum type="arabicPeriod"/>
            </a:pPr>
            <a:endParaRPr lang="he-IL" dirty="0"/>
          </a:p>
          <a:p>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4</a:t>
            </a:fld>
            <a:endParaRPr lang="he-IL" dirty="0"/>
          </a:p>
        </p:txBody>
      </p:sp>
    </p:spTree>
    <p:extLst>
      <p:ext uri="{BB962C8B-B14F-4D97-AF65-F5344CB8AC3E}">
        <p14:creationId xmlns:p14="http://schemas.microsoft.com/office/powerpoint/2010/main" val="3825304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u="sng" dirty="0">
                <a:solidFill>
                  <a:schemeClr val="accent1">
                    <a:lumMod val="75000"/>
                  </a:schemeClr>
                </a:solidFill>
                <a:latin typeface="Blender" pitchFamily="18" charset="-79"/>
                <a:cs typeface="Blender" pitchFamily="18" charset="-79"/>
              </a:rPr>
              <a:t>ההצעה היא על פי תפקוד רחובות:</a:t>
            </a:r>
          </a:p>
          <a:p>
            <a:endParaRPr lang="en-US" sz="1100" b="1" u="sng" dirty="0">
              <a:solidFill>
                <a:schemeClr val="accent1">
                  <a:lumMod val="75000"/>
                </a:schemeClr>
              </a:solidFill>
              <a:latin typeface="Blender" pitchFamily="18" charset="-79"/>
              <a:cs typeface="Blender" pitchFamily="18" charset="-79"/>
            </a:endParaRPr>
          </a:p>
          <a:p>
            <a:pPr marL="174708" indent="-174708">
              <a:buFont typeface="Wingdings" panose="05000000000000000000" pitchFamily="2" charset="2"/>
              <a:buChar char="§"/>
            </a:pPr>
            <a:r>
              <a:rPr lang="he-IL" dirty="0">
                <a:solidFill>
                  <a:schemeClr val="accent1">
                    <a:lumMod val="75000"/>
                  </a:schemeClr>
                </a:solidFill>
                <a:latin typeface="Blender" pitchFamily="18" charset="-79"/>
                <a:cs typeface="Blender" pitchFamily="18" charset="-79"/>
              </a:rPr>
              <a:t>רחובות מגורים – 0.5% מכלל מקומות החניה ברחוב.</a:t>
            </a:r>
            <a:endParaRPr lang="en-US" sz="1100" dirty="0">
              <a:solidFill>
                <a:schemeClr val="accent1">
                  <a:lumMod val="75000"/>
                </a:schemeClr>
              </a:solidFill>
              <a:latin typeface="Blender" pitchFamily="18" charset="-79"/>
              <a:cs typeface="Blender" pitchFamily="18" charset="-79"/>
            </a:endParaRPr>
          </a:p>
          <a:p>
            <a:pPr marL="174708" indent="-174708">
              <a:buFont typeface="Wingdings" panose="05000000000000000000" pitchFamily="2" charset="2"/>
              <a:buChar char="§"/>
            </a:pPr>
            <a:r>
              <a:rPr lang="he-IL" dirty="0">
                <a:solidFill>
                  <a:schemeClr val="accent1">
                    <a:lumMod val="75000"/>
                  </a:schemeClr>
                </a:solidFill>
                <a:latin typeface="Blender" pitchFamily="18" charset="-79"/>
                <a:cs typeface="Blender" pitchFamily="18" charset="-79"/>
              </a:rPr>
              <a:t>צירי פעילות לא ראשיים (כגון שדרות) –  1%.</a:t>
            </a:r>
            <a:endParaRPr lang="en-US" sz="1100" dirty="0">
              <a:solidFill>
                <a:schemeClr val="accent1">
                  <a:lumMod val="75000"/>
                </a:schemeClr>
              </a:solidFill>
              <a:latin typeface="Blender" pitchFamily="18" charset="-79"/>
              <a:cs typeface="Blender" pitchFamily="18" charset="-79"/>
            </a:endParaRPr>
          </a:p>
          <a:p>
            <a:pPr marL="174708" indent="-174708">
              <a:buFont typeface="Wingdings" panose="05000000000000000000" pitchFamily="2" charset="2"/>
              <a:buChar char="§"/>
            </a:pPr>
            <a:r>
              <a:rPr lang="he-IL" dirty="0">
                <a:solidFill>
                  <a:schemeClr val="accent1">
                    <a:lumMod val="75000"/>
                  </a:schemeClr>
                </a:solidFill>
                <a:latin typeface="Blender" pitchFamily="18" charset="-79"/>
                <a:cs typeface="Blender" pitchFamily="18" charset="-79"/>
              </a:rPr>
              <a:t>באזורים בהם מרבית השימושים הם של תעסוקה ומלאכה – 1%</a:t>
            </a:r>
            <a:endParaRPr lang="en-US" sz="1100" dirty="0">
              <a:solidFill>
                <a:schemeClr val="accent1">
                  <a:lumMod val="75000"/>
                </a:schemeClr>
              </a:solidFill>
              <a:latin typeface="Blender" pitchFamily="18" charset="-79"/>
              <a:cs typeface="Blender" pitchFamily="18" charset="-79"/>
            </a:endParaRPr>
          </a:p>
          <a:p>
            <a:pPr marL="174708" indent="-174708">
              <a:buFont typeface="Wingdings" panose="05000000000000000000" pitchFamily="2" charset="2"/>
              <a:buChar char="§"/>
            </a:pPr>
            <a:r>
              <a:rPr lang="he-IL" dirty="0">
                <a:solidFill>
                  <a:schemeClr val="accent1">
                    <a:lumMod val="75000"/>
                  </a:schemeClr>
                </a:solidFill>
                <a:latin typeface="Blender" pitchFamily="18" charset="-79"/>
                <a:cs typeface="Blender" pitchFamily="18" charset="-79"/>
              </a:rPr>
              <a:t>רחובות מסחריים ראשיים (במידה ומוסדרת בהן חניה) – 1.5%.</a:t>
            </a:r>
            <a:endParaRPr lang="en-US" sz="1100" dirty="0">
              <a:solidFill>
                <a:schemeClr val="accent1">
                  <a:lumMod val="75000"/>
                </a:schemeClr>
              </a:solidFill>
              <a:latin typeface="Blender" pitchFamily="18" charset="-79"/>
              <a:cs typeface="Blender" pitchFamily="18" charset="-79"/>
            </a:endParaRPr>
          </a:p>
          <a:p>
            <a:pPr marL="174708" indent="-174708">
              <a:buFont typeface="Wingdings" panose="05000000000000000000" pitchFamily="2" charset="2"/>
              <a:buChar char="§"/>
            </a:pPr>
            <a:r>
              <a:rPr lang="he-IL" dirty="0">
                <a:solidFill>
                  <a:schemeClr val="accent1">
                    <a:lumMod val="75000"/>
                  </a:schemeClr>
                </a:solidFill>
                <a:latin typeface="Blender" pitchFamily="18" charset="-79"/>
                <a:cs typeface="Blender" pitchFamily="18" charset="-79"/>
              </a:rPr>
              <a:t>רחובות מזינים הניצבים לרחובות מסחריים בהם אין חניה מוסדרת (שירותי חניה לרחובות מסחריים ללא חניה לאורכם) – 1.5%. </a:t>
            </a:r>
            <a:r>
              <a:rPr lang="he-IL" b="1" dirty="0">
                <a:solidFill>
                  <a:schemeClr val="accent1">
                    <a:lumMod val="75000"/>
                  </a:schemeClr>
                </a:solidFill>
                <a:latin typeface="Blender" pitchFamily="18" charset="-79"/>
                <a:cs typeface="Blender" pitchFamily="18" charset="-79"/>
              </a:rPr>
              <a:t>חניות אלה ימוקמו בסמוך לצמתי הרחוב המסחרי – במרחק עד 60 מ'.</a:t>
            </a:r>
            <a:endParaRPr lang="en-US" sz="1100" b="1" dirty="0">
              <a:solidFill>
                <a:schemeClr val="accent1">
                  <a:lumMod val="75000"/>
                </a:schemeClr>
              </a:solidFill>
              <a:latin typeface="Blender" pitchFamily="18" charset="-79"/>
              <a:cs typeface="Blender" pitchFamily="18" charset="-79"/>
            </a:endParaRPr>
          </a:p>
          <a:p>
            <a:endParaRPr lang="he-IL" dirty="0">
              <a:solidFill>
                <a:schemeClr val="accent1">
                  <a:lumMod val="75000"/>
                </a:schemeClr>
              </a:solidFill>
              <a:latin typeface="Blender" pitchFamily="18" charset="-79"/>
              <a:cs typeface="Blender" pitchFamily="18" charset="-79"/>
            </a:endParaRPr>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5</a:t>
            </a:fld>
            <a:endParaRPr lang="he-IL" dirty="0"/>
          </a:p>
        </p:txBody>
      </p:sp>
    </p:spTree>
    <p:extLst>
      <p:ext uri="{BB962C8B-B14F-4D97-AF65-F5344CB8AC3E}">
        <p14:creationId xmlns:p14="http://schemas.microsoft.com/office/powerpoint/2010/main" val="111689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32943" indent="-232943">
              <a:buAutoNum type="arabicPeriod"/>
            </a:pPr>
            <a:r>
              <a:rPr lang="he-IL" dirty="0"/>
              <a:t>ביצוע התאמות במוסדות חינוך קיימים (בתי ספר מיוחדים, יסודיים, על יסודיים, דתיים וחרדיים, גני ילדים, מרכזים קהילתיים). </a:t>
            </a:r>
          </a:p>
          <a:p>
            <a:pPr marL="232943" indent="-232943">
              <a:buAutoNum type="arabicPeriod"/>
            </a:pPr>
            <a:endParaRPr lang="he-IL" dirty="0"/>
          </a:p>
          <a:p>
            <a:pPr marL="232943" indent="-232943" defTabSz="931774">
              <a:buFontTx/>
              <a:buAutoNum type="arabicPeriod"/>
              <a:defRPr/>
            </a:pPr>
            <a:r>
              <a:rPr lang="he-IL" dirty="0"/>
              <a:t>התאמות נגישות פרטנית לתלמיד ולהורה  - בעת רישום ילד עם מוגבלות (או ילד להורה עם מוגבלות) למוסד חינוך מסוים.  </a:t>
            </a:r>
          </a:p>
          <a:p>
            <a:pPr marL="232943" indent="-232943" defTabSz="931774">
              <a:buFontTx/>
              <a:buAutoNum type="arabicPeriod"/>
              <a:defRPr/>
            </a:pPr>
            <a:endParaRPr lang="he-IL" dirty="0"/>
          </a:p>
          <a:p>
            <a:pPr marL="232943" indent="-232943" defTabSz="931774">
              <a:buFontTx/>
              <a:buAutoNum type="arabicPeriod"/>
              <a:defRPr/>
            </a:pPr>
            <a:r>
              <a:rPr lang="he-IL" dirty="0"/>
              <a:t>ההנגשה כוללת: </a:t>
            </a:r>
          </a:p>
          <a:p>
            <a:pPr marL="174708" indent="-174708">
              <a:buFont typeface="Wingdings" panose="05000000000000000000" pitchFamily="2" charset="2"/>
              <a:buChar char="§"/>
            </a:pPr>
            <a:r>
              <a:rPr lang="he-IL" dirty="0"/>
              <a:t>הכנת תשתית למעלית (פיר) בבניין המרכזי, ומעלית (במקרה של ילד או הורה מוגבל)</a:t>
            </a:r>
          </a:p>
          <a:p>
            <a:pPr marL="174708" indent="-174708">
              <a:buFont typeface="Wingdings" panose="05000000000000000000" pitchFamily="2" charset="2"/>
              <a:buChar char="§"/>
            </a:pPr>
            <a:r>
              <a:rPr lang="he-IL" dirty="0"/>
              <a:t>שני תאי שירותים בקומת הכניסה של המבנה המרכזי</a:t>
            </a:r>
          </a:p>
          <a:p>
            <a:pPr marL="174708" indent="-174708">
              <a:buFont typeface="Wingdings" panose="05000000000000000000" pitchFamily="2" charset="2"/>
              <a:buChar char="§"/>
            </a:pPr>
            <a:r>
              <a:rPr lang="he-IL" dirty="0"/>
              <a:t>דרכי גישה - מהמבנים האחרים, מהחצר, מהכניסה למגרש ביה"ס ומהחניה.</a:t>
            </a:r>
          </a:p>
          <a:p>
            <a:pPr marL="232943" indent="-232943" defTabSz="931774">
              <a:buFontTx/>
              <a:buAutoNum type="arabicPeriod"/>
              <a:defRPr/>
            </a:pPr>
            <a:endParaRPr lang="he-IL" dirty="0"/>
          </a:p>
          <a:p>
            <a:pPr marL="232943" indent="-232943">
              <a:buAutoNum type="arabicPeriod"/>
            </a:pPr>
            <a:endParaRPr lang="he-IL" dirty="0"/>
          </a:p>
          <a:p>
            <a:pPr marL="232943" indent="-232943">
              <a:buAutoNum type="arabicPeriod"/>
            </a:pPr>
            <a:endParaRPr lang="he-IL" dirty="0"/>
          </a:p>
          <a:p>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6</a:t>
            </a:fld>
            <a:endParaRPr lang="he-IL" dirty="0"/>
          </a:p>
        </p:txBody>
      </p:sp>
    </p:spTree>
    <p:extLst>
      <p:ext uri="{BB962C8B-B14F-4D97-AF65-F5344CB8AC3E}">
        <p14:creationId xmlns:p14="http://schemas.microsoft.com/office/powerpoint/2010/main" val="403409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7</a:t>
            </a:fld>
            <a:endParaRPr lang="he-IL" dirty="0"/>
          </a:p>
        </p:txBody>
      </p:sp>
    </p:spTree>
    <p:extLst>
      <p:ext uri="{BB962C8B-B14F-4D97-AF65-F5344CB8AC3E}">
        <p14:creationId xmlns:p14="http://schemas.microsoft.com/office/powerpoint/2010/main" val="260283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dirty="0"/>
              <a:t>שני עקרונות בבסיסה של הנגישות "עקרון ההכלה" ו"עקרון הרצף":</a:t>
            </a:r>
          </a:p>
          <a:p>
            <a:pPr rtl="1"/>
            <a:endParaRPr lang="he-IL" dirty="0"/>
          </a:p>
          <a:p>
            <a:pPr rtl="1"/>
            <a:r>
              <a:rPr lang="he-IL" b="1" dirty="0"/>
              <a:t>"עקרון ההכלה" - </a:t>
            </a:r>
            <a:r>
              <a:rPr lang="he-IL" dirty="0"/>
              <a:t>אנשים עם מוגבלות הינם חלק בלתי נפרד מהחברה ומהציבור הרחב, וככאלה הם שווי זכויות לחיות, להשתלב ולהתנהל ביחד וללא הפרדה מכולם.</a:t>
            </a:r>
          </a:p>
          <a:p>
            <a:pPr rtl="1"/>
            <a:endParaRPr lang="he-IL" dirty="0"/>
          </a:p>
          <a:p>
            <a:pPr rtl="1"/>
            <a:r>
              <a:rPr lang="he-IL" b="1" dirty="0"/>
              <a:t>"עקרון הרצף" - </a:t>
            </a:r>
            <a:r>
              <a:rPr lang="he-IL" dirty="0"/>
              <a:t>אדם עם מוגבלות, יוכל להגיע לכל מקום ולקבל את אותו שרות ככל אדם אחר. הרצף הינו לוגי - חניית נכים, עלייה למדרכה, דרך נגישה, דלת כניסה נגישה, מסדרונות נגישים, דלפקי מודיעין, שרות נגישים, מעלית נגישה, שרותי נכים נגישים- די שאחד מהמרכיבים הללו לא קיים- עקרון "רצף הנגישות" נשבר ולא מתקיים אי קיום רצף הנגישות משמעו שהמקום או שרות אינו נגיש!</a:t>
            </a:r>
          </a:p>
          <a:p>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8</a:t>
            </a:fld>
            <a:endParaRPr lang="he-IL" dirty="0"/>
          </a:p>
        </p:txBody>
      </p:sp>
    </p:spTree>
    <p:extLst>
      <p:ext uri="{BB962C8B-B14F-4D97-AF65-F5344CB8AC3E}">
        <p14:creationId xmlns:p14="http://schemas.microsoft.com/office/powerpoint/2010/main" val="143845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שנת 2005 – תיקון מ' 2 לחוק שוויון זכויות לאנשים עם מוגבלות, התשנ״ח 1998: פרק הנגישות.  החקיקה מחייבת הנגשתם של המגזר הממשלתי, המוניציפאלי, המלכ"רי והעסק הפרטי. ומגדירה מהי חובת ההנגשה של מבנים, תשתיות, סביבה ופארקים, טלפוניה, טכנולוגיה, תחבורה, בריאות ועוד. החקיקה גם מגדירה את מסגרת הזמנים להנגשה, פטורים ואכיפה.</a:t>
            </a:r>
          </a:p>
          <a:p>
            <a:endParaRPr lang="he-IL" dirty="0"/>
          </a:p>
          <a:p>
            <a:pPr rtl="1"/>
            <a:r>
              <a:rPr lang="he-IL" dirty="0"/>
              <a:t> </a:t>
            </a:r>
            <a:r>
              <a:rPr lang="he-IL" u="sng" dirty="0"/>
              <a:t>אכיפה</a:t>
            </a:r>
            <a:r>
              <a:rPr lang="he-IL" dirty="0"/>
              <a:t/>
            </a:r>
            <a:br>
              <a:rPr lang="he-IL" dirty="0"/>
            </a:br>
            <a:endParaRPr lang="he-IL" dirty="0"/>
          </a:p>
          <a:p>
            <a:pPr defTabSz="931774">
              <a:defRPr/>
            </a:pPr>
            <a:r>
              <a:rPr lang="he-IL" dirty="0"/>
              <a:t>1. </a:t>
            </a:r>
            <a:r>
              <a:rPr lang="he-IL" b="1" dirty="0"/>
              <a:t>המדינה (פלילי) - </a:t>
            </a:r>
            <a:r>
              <a:rPr lang="he-IL" dirty="0"/>
              <a:t>נציבות שוויון זכויות אנשים עם מוגבלויות.</a:t>
            </a:r>
          </a:p>
          <a:p>
            <a:pPr rtl="1"/>
            <a:endParaRPr lang="he-IL" dirty="0"/>
          </a:p>
          <a:p>
            <a:pPr rtl="1"/>
            <a:r>
              <a:rPr lang="he-IL" dirty="0"/>
              <a:t>2. </a:t>
            </a:r>
            <a:r>
              <a:rPr lang="he-IL" b="1" dirty="0"/>
              <a:t>האזרח (אזרחי) - </a:t>
            </a:r>
            <a:r>
              <a:rPr lang="he-IL" dirty="0"/>
              <a:t>תביעה כעוולה אזרחית: בית משפט רשאי לפסוק בשל מעשה או מחדל לפי החוק פיצויים בסכום שלא יעלה על 50,000 שקלים חדשים ללא הוכחת נזק. </a:t>
            </a:r>
          </a:p>
          <a:p>
            <a:pPr rtl="1"/>
            <a:endParaRPr lang="he-IL" dirty="0"/>
          </a:p>
          <a:p>
            <a:pPr rtl="1"/>
            <a:r>
              <a:rPr lang="he-IL" dirty="0"/>
              <a:t>השלמת הנגשת כל האזורים – עד 1.11.2021</a:t>
            </a:r>
          </a:p>
          <a:p>
            <a:pPr rtl="1"/>
            <a:endParaRPr lang="he-IL" dirty="0"/>
          </a:p>
          <a:p>
            <a:pPr rtl="1"/>
            <a:endParaRPr lang="he-IL" dirty="0"/>
          </a:p>
          <a:p>
            <a:pPr rtl="1"/>
            <a:endParaRPr lang="he-IL" u="sng" dirty="0"/>
          </a:p>
        </p:txBody>
      </p:sp>
      <p:sp>
        <p:nvSpPr>
          <p:cNvPr id="4" name="מציין מיקום של מספר שקופית 3"/>
          <p:cNvSpPr>
            <a:spLocks noGrp="1"/>
          </p:cNvSpPr>
          <p:nvPr>
            <p:ph type="sldNum" sz="quarter" idx="10"/>
          </p:nvPr>
        </p:nvSpPr>
        <p:spPr/>
        <p:txBody>
          <a:bodyPr/>
          <a:lstStyle/>
          <a:p>
            <a:fld id="{9B746271-BD12-4043-9A75-CA776A6AB577}" type="slidenum">
              <a:rPr lang="he-IL" smtClean="0"/>
              <a:t>9</a:t>
            </a:fld>
            <a:endParaRPr lang="he-IL" dirty="0"/>
          </a:p>
        </p:txBody>
      </p:sp>
    </p:spTree>
    <p:extLst>
      <p:ext uri="{BB962C8B-B14F-4D97-AF65-F5344CB8AC3E}">
        <p14:creationId xmlns:p14="http://schemas.microsoft.com/office/powerpoint/2010/main" val="237497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427765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410807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51217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150289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366580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405697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117646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367474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208675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55793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A86B48-39EE-44F8-A457-C39103E01A0E}" type="datetimeFigureOut">
              <a:rPr lang="he-IL" smtClean="0"/>
              <a:t>י"ז/טבת/תשע"ז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D9CDF686-E659-4A2B-8CA4-BB95E78A5229}" type="slidenum">
              <a:rPr lang="he-IL" smtClean="0"/>
              <a:t>‹#›</a:t>
            </a:fld>
            <a:endParaRPr lang="he-IL" dirty="0"/>
          </a:p>
        </p:txBody>
      </p:sp>
    </p:spTree>
    <p:extLst>
      <p:ext uri="{BB962C8B-B14F-4D97-AF65-F5344CB8AC3E}">
        <p14:creationId xmlns:p14="http://schemas.microsoft.com/office/powerpoint/2010/main" val="19297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1A86B48-39EE-44F8-A457-C39103E01A0E}" type="datetimeFigureOut">
              <a:rPr lang="he-IL" smtClean="0"/>
              <a:t>י"ז/טבת/תשע"ז</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9CDF686-E659-4A2B-8CA4-BB95E78A5229}" type="slidenum">
              <a:rPr lang="he-IL" smtClean="0"/>
              <a:t>‹#›</a:t>
            </a:fld>
            <a:endParaRPr lang="he-IL" dirty="0"/>
          </a:p>
        </p:txBody>
      </p:sp>
    </p:spTree>
    <p:extLst>
      <p:ext uri="{BB962C8B-B14F-4D97-AF65-F5344CB8AC3E}">
        <p14:creationId xmlns:p14="http://schemas.microsoft.com/office/powerpoint/2010/main" val="1869541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9" name="תמונה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084" y="3265066"/>
            <a:ext cx="8845828" cy="2417328"/>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נגישות ברשויות המקומיות</a:t>
            </a:r>
            <a:endParaRPr lang="he-IL" dirty="0">
              <a:solidFill>
                <a:schemeClr val="bg1"/>
              </a:solidFill>
              <a:latin typeface="Carmelit Bold" pitchFamily="2" charset="-79"/>
              <a:cs typeface="Carmelit Bold" pitchFamily="2" charset="-79"/>
            </a:endParaRPr>
          </a:p>
        </p:txBody>
      </p:sp>
      <p:sp>
        <p:nvSpPr>
          <p:cNvPr id="11" name="מלבן 10"/>
          <p:cNvSpPr/>
          <p:nvPr/>
        </p:nvSpPr>
        <p:spPr>
          <a:xfrm>
            <a:off x="1289464" y="5735338"/>
            <a:ext cx="9613068" cy="862204"/>
          </a:xfrm>
          <a:prstGeom prst="rect">
            <a:avLst/>
          </a:prstGeom>
          <a:solidFill>
            <a:schemeClr val="bg1">
              <a:alpha val="70000"/>
            </a:schemeClr>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r>
              <a:rPr lang="he-IL" sz="2800" dirty="0" smtClean="0">
                <a:solidFill>
                  <a:schemeClr val="tx1"/>
                </a:solidFill>
                <a:latin typeface="Carmelit Bold" pitchFamily="2" charset="-79"/>
                <a:cs typeface="Carmelit Bold" pitchFamily="2" charset="-79"/>
              </a:rPr>
              <a:t>ועדת בינוי ותשתיות מארחת את ח"כ אילן גילאון - יו"ר ועדת הנגישות</a:t>
            </a:r>
          </a:p>
          <a:p>
            <a:pPr algn="ctr"/>
            <a:endParaRPr lang="he-IL" sz="1100" dirty="0">
              <a:latin typeface="Carmelit Bold" pitchFamily="2" charset="-79"/>
              <a:cs typeface="Carmelit Bold" pitchFamily="2" charset="-79"/>
            </a:endParaRPr>
          </a:p>
        </p:txBody>
      </p:sp>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Tree>
    <p:extLst>
      <p:ext uri="{BB962C8B-B14F-4D97-AF65-F5344CB8AC3E}">
        <p14:creationId xmlns:p14="http://schemas.microsoft.com/office/powerpoint/2010/main" val="1912180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תקציבים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Tree>
    <p:extLst>
      <p:ext uri="{BB962C8B-B14F-4D97-AF65-F5344CB8AC3E}">
        <p14:creationId xmlns:p14="http://schemas.microsoft.com/office/powerpoint/2010/main" val="3628357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תקציבים - מוסדות ציבור</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2025258" y="1630901"/>
            <a:ext cx="8141484" cy="461665"/>
          </a:xfrm>
          <a:prstGeom prst="rect">
            <a:avLst/>
          </a:prstGeom>
          <a:noFill/>
        </p:spPr>
        <p:txBody>
          <a:bodyPr wrap="square" rtlCol="1">
            <a:spAutoFit/>
          </a:bodyPr>
          <a:lstStyle/>
          <a:p>
            <a:pPr algn="ctr"/>
            <a:r>
              <a:rPr lang="he-IL" sz="2400" b="1" dirty="0" smtClean="0"/>
              <a:t>הוצאה עירונית על יישום תקנות הנגישות במבני ציבור קיימים</a:t>
            </a:r>
            <a:endParaRPr lang="he-IL" sz="2400" b="1" dirty="0"/>
          </a:p>
        </p:txBody>
      </p:sp>
      <p:graphicFrame>
        <p:nvGraphicFramePr>
          <p:cNvPr id="19" name="תרשים 18"/>
          <p:cNvGraphicFramePr/>
          <p:nvPr>
            <p:extLst>
              <p:ext uri="{D42A27DB-BD31-4B8C-83A1-F6EECF244321}">
                <p14:modId xmlns:p14="http://schemas.microsoft.com/office/powerpoint/2010/main" val="315338768"/>
              </p:ext>
            </p:extLst>
          </p:nvPr>
        </p:nvGraphicFramePr>
        <p:xfrm>
          <a:off x="480646" y="2309446"/>
          <a:ext cx="7502769" cy="441657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288215" y="3223846"/>
            <a:ext cx="3716216" cy="2308324"/>
          </a:xfrm>
          <a:prstGeom prst="rect">
            <a:avLst/>
          </a:prstGeom>
          <a:noFill/>
        </p:spPr>
        <p:txBody>
          <a:bodyPr wrap="square" rtlCol="1">
            <a:spAutoFit/>
          </a:bodyPr>
          <a:lstStyle/>
          <a:p>
            <a:pPr algn="ctr"/>
            <a:r>
              <a:rPr lang="he-IL" sz="2400" b="1" dirty="0" smtClean="0"/>
              <a:t>סה"כ </a:t>
            </a:r>
            <a:r>
              <a:rPr lang="he-IL" sz="2400" b="1" dirty="0" smtClean="0"/>
              <a:t>תקציב 2014-2016</a:t>
            </a:r>
            <a:r>
              <a:rPr lang="he-IL" sz="2400" b="1" dirty="0" smtClean="0"/>
              <a:t>: </a:t>
            </a:r>
          </a:p>
          <a:p>
            <a:pPr algn="ctr"/>
            <a:r>
              <a:rPr lang="he-IL" sz="2400" b="1" dirty="0" smtClean="0"/>
              <a:t>53,800,000 ₪ </a:t>
            </a:r>
          </a:p>
          <a:p>
            <a:pPr algn="ctr"/>
            <a:endParaRPr lang="he-IL" sz="2400" b="1" dirty="0"/>
          </a:p>
          <a:p>
            <a:pPr algn="ctr"/>
            <a:r>
              <a:rPr lang="he-IL" sz="2400" b="1" dirty="0" smtClean="0"/>
              <a:t>השתתפות המדינה: </a:t>
            </a:r>
          </a:p>
          <a:p>
            <a:pPr algn="ctr"/>
            <a:r>
              <a:rPr lang="he-IL" sz="2400" b="1" dirty="0" smtClean="0"/>
              <a:t>20% מתקציב הנגשת בתי הספר בלבד =  9,000,000 ₪ </a:t>
            </a:r>
            <a:endParaRPr lang="he-IL" sz="2400" b="1" dirty="0"/>
          </a:p>
        </p:txBody>
      </p:sp>
    </p:spTree>
    <p:extLst>
      <p:ext uri="{BB962C8B-B14F-4D97-AF65-F5344CB8AC3E}">
        <p14:creationId xmlns:p14="http://schemas.microsoft.com/office/powerpoint/2010/main" val="273925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תקציבים - מרחב ציבורי</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2025258" y="1630901"/>
            <a:ext cx="8141484" cy="461665"/>
          </a:xfrm>
          <a:prstGeom prst="rect">
            <a:avLst/>
          </a:prstGeom>
          <a:noFill/>
        </p:spPr>
        <p:txBody>
          <a:bodyPr wrap="square" rtlCol="1">
            <a:spAutoFit/>
          </a:bodyPr>
          <a:lstStyle/>
          <a:p>
            <a:pPr algn="ctr"/>
            <a:r>
              <a:rPr lang="he-IL" sz="2400" b="1" dirty="0" smtClean="0"/>
              <a:t>הוצאה עירונית על יישום תקנות הנגישות במרחב הציבורי</a:t>
            </a:r>
            <a:endParaRPr lang="he-IL" sz="2400" b="1" dirty="0"/>
          </a:p>
        </p:txBody>
      </p:sp>
      <p:graphicFrame>
        <p:nvGraphicFramePr>
          <p:cNvPr id="19" name="תרשים 18"/>
          <p:cNvGraphicFramePr/>
          <p:nvPr>
            <p:extLst>
              <p:ext uri="{D42A27DB-BD31-4B8C-83A1-F6EECF244321}">
                <p14:modId xmlns:p14="http://schemas.microsoft.com/office/powerpoint/2010/main" val="331146489"/>
              </p:ext>
            </p:extLst>
          </p:nvPr>
        </p:nvGraphicFramePr>
        <p:xfrm>
          <a:off x="480646" y="2309446"/>
          <a:ext cx="7502769" cy="441657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288215" y="3223846"/>
            <a:ext cx="3716216" cy="2308324"/>
          </a:xfrm>
          <a:prstGeom prst="rect">
            <a:avLst/>
          </a:prstGeom>
          <a:noFill/>
        </p:spPr>
        <p:txBody>
          <a:bodyPr wrap="square" rtlCol="1">
            <a:spAutoFit/>
          </a:bodyPr>
          <a:lstStyle/>
          <a:p>
            <a:pPr algn="ctr"/>
            <a:r>
              <a:rPr lang="he-IL" sz="2400" b="1" dirty="0" smtClean="0"/>
              <a:t>סה"כ </a:t>
            </a:r>
            <a:r>
              <a:rPr lang="he-IL" sz="2400" b="1" dirty="0" smtClean="0"/>
              <a:t>תקציב 2014-2016</a:t>
            </a:r>
            <a:r>
              <a:rPr lang="he-IL" sz="2400" b="1" dirty="0" smtClean="0"/>
              <a:t>: </a:t>
            </a:r>
          </a:p>
          <a:p>
            <a:pPr algn="ctr"/>
            <a:r>
              <a:rPr lang="he-IL" sz="2400" b="1" dirty="0" smtClean="0"/>
              <a:t>78,700,000 ₪ </a:t>
            </a:r>
          </a:p>
          <a:p>
            <a:pPr algn="ctr"/>
            <a:endParaRPr lang="he-IL" sz="2400" b="1" dirty="0"/>
          </a:p>
          <a:p>
            <a:pPr algn="ctr"/>
            <a:r>
              <a:rPr lang="he-IL" sz="2400" b="1" dirty="0" smtClean="0"/>
              <a:t>השתתפות המדינה: </a:t>
            </a:r>
          </a:p>
          <a:p>
            <a:pPr algn="ctr"/>
            <a:r>
              <a:rPr lang="he-IL" sz="2400" b="1" dirty="0" smtClean="0"/>
              <a:t>5% מתקציב תחנות אוטובוס בלבד =  </a:t>
            </a:r>
            <a:r>
              <a:rPr lang="he-IL" sz="2400" b="1" dirty="0" smtClean="0"/>
              <a:t>3,000,000 </a:t>
            </a:r>
            <a:r>
              <a:rPr lang="he-IL" sz="2400" b="1" dirty="0" smtClean="0"/>
              <a:t>₪ </a:t>
            </a:r>
            <a:endParaRPr lang="he-IL" sz="2400" b="1" dirty="0"/>
          </a:p>
        </p:txBody>
      </p:sp>
    </p:spTree>
    <p:extLst>
      <p:ext uri="{BB962C8B-B14F-4D97-AF65-F5344CB8AC3E}">
        <p14:creationId xmlns:p14="http://schemas.microsoft.com/office/powerpoint/2010/main" val="3071293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 y="0"/>
            <a:ext cx="12192002" cy="6858001"/>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תקציבים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8" name="מלבן 7"/>
          <p:cNvSpPr/>
          <p:nvPr/>
        </p:nvSpPr>
        <p:spPr>
          <a:xfrm>
            <a:off x="709960" y="3618571"/>
            <a:ext cx="10827835" cy="2432116"/>
          </a:xfrm>
          <a:prstGeom prst="rect">
            <a:avLst/>
          </a:prstGeom>
          <a:solidFill>
            <a:schemeClr val="bg1">
              <a:alpha val="57000"/>
            </a:schemeClr>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r>
              <a:rPr lang="he-IL" sz="3600" b="1" dirty="0" smtClean="0">
                <a:solidFill>
                  <a:schemeClr val="tx1"/>
                </a:solidFill>
                <a:latin typeface="Carmelit Bold" pitchFamily="2" charset="-79"/>
              </a:rPr>
              <a:t>סה"כ </a:t>
            </a:r>
            <a:r>
              <a:rPr lang="he-IL" sz="3600" b="1" dirty="0" smtClean="0">
                <a:solidFill>
                  <a:schemeClr val="tx1"/>
                </a:solidFill>
                <a:latin typeface="Carmelit Bold" pitchFamily="2" charset="-79"/>
              </a:rPr>
              <a:t>תקציבים לנגישות </a:t>
            </a:r>
            <a:r>
              <a:rPr lang="he-IL" sz="3600" b="1" dirty="0" smtClean="0">
                <a:solidFill>
                  <a:schemeClr val="tx1"/>
                </a:solidFill>
                <a:latin typeface="Carmelit Bold" pitchFamily="2" charset="-79"/>
              </a:rPr>
              <a:t>עד סוף 2016 </a:t>
            </a:r>
            <a:r>
              <a:rPr lang="he-IL" sz="3600" b="1" dirty="0" smtClean="0">
                <a:solidFill>
                  <a:schemeClr val="tx1"/>
                </a:solidFill>
                <a:latin typeface="Carmelit Bold" pitchFamily="2" charset="-79"/>
              </a:rPr>
              <a:t>- </a:t>
            </a:r>
            <a:r>
              <a:rPr lang="he-IL" sz="3600" b="1" dirty="0" smtClean="0">
                <a:solidFill>
                  <a:schemeClr val="tx1"/>
                </a:solidFill>
                <a:latin typeface="Carmelit Bold" pitchFamily="2" charset="-79"/>
              </a:rPr>
              <a:t>133,000,000 ₪</a:t>
            </a:r>
          </a:p>
          <a:p>
            <a:pPr algn="ctr"/>
            <a:r>
              <a:rPr lang="he-IL" sz="3600" b="1" dirty="0" smtClean="0">
                <a:solidFill>
                  <a:schemeClr val="tx1"/>
                </a:solidFill>
                <a:latin typeface="Carmelit Bold" pitchFamily="2" charset="-79"/>
              </a:rPr>
              <a:t> </a:t>
            </a:r>
          </a:p>
          <a:p>
            <a:pPr algn="ctr"/>
            <a:r>
              <a:rPr lang="he-IL" sz="3600" b="1" dirty="0" smtClean="0">
                <a:solidFill>
                  <a:schemeClr val="tx1"/>
                </a:solidFill>
                <a:latin typeface="Carmelit Bold" pitchFamily="2" charset="-79"/>
              </a:rPr>
              <a:t>תקציב נגישות לשנת 2017 </a:t>
            </a:r>
            <a:r>
              <a:rPr lang="he-IL" sz="3600" b="1" dirty="0" smtClean="0">
                <a:solidFill>
                  <a:schemeClr val="tx1"/>
                </a:solidFill>
                <a:latin typeface="Carmelit Bold" pitchFamily="2" charset="-79"/>
              </a:rPr>
              <a:t>- </a:t>
            </a:r>
            <a:r>
              <a:rPr lang="he-IL" sz="3600" b="1" dirty="0" smtClean="0">
                <a:solidFill>
                  <a:schemeClr val="tx1"/>
                </a:solidFill>
                <a:latin typeface="Carmelit Bold" pitchFamily="2" charset="-79"/>
              </a:rPr>
              <a:t>19,810,000 ₪ </a:t>
            </a:r>
          </a:p>
          <a:p>
            <a:pPr algn="ctr"/>
            <a:r>
              <a:rPr lang="he-IL" sz="4400" dirty="0" smtClean="0">
                <a:solidFill>
                  <a:schemeClr val="tx1"/>
                </a:solidFill>
                <a:latin typeface="Carmelit Bold" pitchFamily="2" charset="-79"/>
                <a:cs typeface="Carmelit Bold" pitchFamily="2" charset="-79"/>
              </a:rPr>
              <a:t> </a:t>
            </a:r>
            <a:endParaRPr lang="he-IL" dirty="0">
              <a:latin typeface="Carmelit Bold" pitchFamily="2" charset="-79"/>
              <a:cs typeface="Carmelit Bold" pitchFamily="2" charset="-79"/>
            </a:endParaRPr>
          </a:p>
        </p:txBody>
      </p:sp>
    </p:spTree>
    <p:extLst>
      <p:ext uri="{BB962C8B-B14F-4D97-AF65-F5344CB8AC3E}">
        <p14:creationId xmlns:p14="http://schemas.microsoft.com/office/powerpoint/2010/main" val="500618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מרחב ציבורי </a:t>
            </a:r>
            <a:r>
              <a:rPr lang="he-IL" dirty="0" err="1" smtClean="0">
                <a:solidFill>
                  <a:schemeClr val="bg1"/>
                </a:solidFill>
                <a:latin typeface="Carmelit Bold" pitchFamily="2" charset="-79"/>
                <a:cs typeface="Carmelit Bold" pitchFamily="2" charset="-79"/>
              </a:rPr>
              <a:t>ותח"צ</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pic>
        <p:nvPicPr>
          <p:cNvPr id="1026" name="Picture 2" descr="E:\ShowImage.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86025" y="1624090"/>
            <a:ext cx="7219950" cy="50482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93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smtClean="0">
                <a:solidFill>
                  <a:schemeClr val="bg1"/>
                </a:solidFill>
                <a:latin typeface="Carmelit Bold" pitchFamily="2" charset="-79"/>
                <a:cs typeface="Carmelit Bold" pitchFamily="2" charset="-79"/>
              </a:rPr>
              <a:t>הנגשת </a:t>
            </a:r>
            <a:r>
              <a:rPr lang="he-IL" dirty="0" smtClean="0">
                <a:solidFill>
                  <a:schemeClr val="bg1"/>
                </a:solidFill>
                <a:latin typeface="Carmelit Bold" pitchFamily="2" charset="-79"/>
                <a:cs typeface="Carmelit Bold" pitchFamily="2" charset="-79"/>
              </a:rPr>
              <a:t>מרחב ציבורי </a:t>
            </a:r>
            <a:r>
              <a:rPr lang="he-IL" dirty="0" smtClean="0">
                <a:solidFill>
                  <a:schemeClr val="bg1"/>
                </a:solidFill>
                <a:latin typeface="Carmelit Bold" pitchFamily="2" charset="-79"/>
                <a:cs typeface="Carmelit Bold" pitchFamily="2" charset="-79"/>
              </a:rPr>
              <a:t>- </a:t>
            </a:r>
            <a:r>
              <a:rPr lang="he-IL" dirty="0" smtClean="0">
                <a:solidFill>
                  <a:schemeClr val="bg1"/>
                </a:solidFill>
                <a:latin typeface="Carmelit Bold" pitchFamily="2" charset="-79"/>
                <a:cs typeface="Carmelit Bold" pitchFamily="2" charset="-79"/>
              </a:rPr>
              <a:t>אתגרים </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6" name="TextBox 5"/>
          <p:cNvSpPr txBox="1"/>
          <p:nvPr/>
        </p:nvSpPr>
        <p:spPr>
          <a:xfrm>
            <a:off x="6087214" y="2623789"/>
            <a:ext cx="5815174" cy="3470565"/>
          </a:xfrm>
          <a:prstGeom prst="rect">
            <a:avLst/>
          </a:prstGeom>
          <a:noFill/>
        </p:spPr>
        <p:txBody>
          <a:bodyPr wrap="square" rtlCol="1">
            <a:spAutoFit/>
          </a:bodyPr>
          <a:lstStyle/>
          <a:p>
            <a:pPr marL="457200" indent="-457200">
              <a:lnSpc>
                <a:spcPct val="114000"/>
              </a:lnSpc>
              <a:buFont typeface="Wingdings" panose="05000000000000000000" pitchFamily="2" charset="2"/>
              <a:buChar char="Ø"/>
            </a:pPr>
            <a:r>
              <a:rPr lang="he-IL" sz="2800" b="1" dirty="0" smtClean="0"/>
              <a:t>תשתיות ישנות – חתך רחוב מוגבל</a:t>
            </a:r>
          </a:p>
          <a:p>
            <a:pPr marL="457200" indent="-457200">
              <a:lnSpc>
                <a:spcPct val="114000"/>
              </a:lnSpc>
              <a:buFont typeface="Wingdings" panose="05000000000000000000" pitchFamily="2" charset="2"/>
              <a:buChar char="Ø"/>
            </a:pPr>
            <a:r>
              <a:rPr lang="he-IL" sz="2800" b="1" dirty="0" smtClean="0"/>
              <a:t>חריגות בניה / הפקעות  </a:t>
            </a:r>
          </a:p>
          <a:p>
            <a:pPr marL="457200" indent="-457200">
              <a:lnSpc>
                <a:spcPct val="114000"/>
              </a:lnSpc>
              <a:buFont typeface="Wingdings" panose="05000000000000000000" pitchFamily="2" charset="2"/>
              <a:buChar char="Ø"/>
            </a:pPr>
            <a:r>
              <a:rPr lang="he-IL" sz="2800" b="1" dirty="0" smtClean="0"/>
              <a:t>פינוי תשתיות – בזק, חברת חשמל</a:t>
            </a:r>
          </a:p>
          <a:p>
            <a:pPr marL="457200" indent="-457200">
              <a:lnSpc>
                <a:spcPct val="114000"/>
              </a:lnSpc>
              <a:buFont typeface="Wingdings" panose="05000000000000000000" pitchFamily="2" charset="2"/>
              <a:buChar char="Ø"/>
            </a:pPr>
            <a:r>
              <a:rPr lang="he-IL" sz="2800" b="1" dirty="0" smtClean="0"/>
              <a:t>קונפליקט</a:t>
            </a:r>
            <a:r>
              <a:rPr lang="he-IL" sz="2800" b="1" dirty="0"/>
              <a:t>י</a:t>
            </a:r>
            <a:r>
              <a:rPr lang="he-IL" sz="2800" b="1" dirty="0" smtClean="0"/>
              <a:t>ם: שבילי אופניים, מכשולים, תחנות אוטובוס – </a:t>
            </a:r>
            <a:r>
              <a:rPr lang="he-IL" sz="2800" b="1" dirty="0" err="1" smtClean="0"/>
              <a:t>הכל</a:t>
            </a:r>
            <a:r>
              <a:rPr lang="he-IL" sz="2800" b="1" dirty="0" smtClean="0"/>
              <a:t> באותו מרחב</a:t>
            </a:r>
          </a:p>
          <a:p>
            <a:endParaRPr lang="he-IL" sz="2800" b="1" dirty="0"/>
          </a:p>
        </p:txBody>
      </p:sp>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534" y="2533129"/>
            <a:ext cx="5499876" cy="3651886"/>
          </a:xfrm>
          <a:prstGeom prst="rect">
            <a:avLst/>
          </a:prstGeom>
          <a:effectLst>
            <a:softEdge rad="127000"/>
          </a:effectLst>
        </p:spPr>
      </p:pic>
    </p:spTree>
    <p:extLst>
      <p:ext uri="{BB962C8B-B14F-4D97-AF65-F5344CB8AC3E}">
        <p14:creationId xmlns:p14="http://schemas.microsoft.com/office/powerpoint/2010/main" val="177197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err="1" smtClean="0">
                <a:solidFill>
                  <a:schemeClr val="bg1"/>
                </a:solidFill>
                <a:latin typeface="Carmelit Bold" pitchFamily="2" charset="-79"/>
                <a:cs typeface="Carmelit Bold" pitchFamily="2" charset="-79"/>
              </a:rPr>
              <a:t>הנגשת</a:t>
            </a:r>
            <a:r>
              <a:rPr lang="he-IL" dirty="0" smtClean="0">
                <a:solidFill>
                  <a:schemeClr val="bg1"/>
                </a:solidFill>
                <a:latin typeface="Carmelit Bold" pitchFamily="2" charset="-79"/>
                <a:cs typeface="Carmelit Bold" pitchFamily="2" charset="-79"/>
              </a:rPr>
              <a:t> מרחב ציבורי - ביצוע</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303" y="2167745"/>
            <a:ext cx="3857625" cy="4133654"/>
          </a:xfrm>
          <a:prstGeom prst="rect">
            <a:avLst/>
          </a:prstGeom>
          <a:effectLst>
            <a:softEdge rad="127000"/>
          </a:effectLst>
        </p:spPr>
      </p:pic>
      <p:sp>
        <p:nvSpPr>
          <p:cNvPr id="6" name="TextBox 5"/>
          <p:cNvSpPr txBox="1"/>
          <p:nvPr/>
        </p:nvSpPr>
        <p:spPr>
          <a:xfrm>
            <a:off x="1996055" y="1578401"/>
            <a:ext cx="8000908" cy="523220"/>
          </a:xfrm>
          <a:prstGeom prst="rect">
            <a:avLst/>
          </a:prstGeom>
          <a:noFill/>
        </p:spPr>
        <p:txBody>
          <a:bodyPr wrap="none" rtlCol="1">
            <a:spAutoFit/>
          </a:bodyPr>
          <a:lstStyle/>
          <a:p>
            <a:r>
              <a:rPr lang="he-IL" sz="2800" b="1" dirty="0" smtClean="0"/>
              <a:t>הנגשה במרחב הציבורי – ביצוע אבן הולכה ללקויי ראיה</a:t>
            </a:r>
            <a:endParaRPr lang="he-IL" sz="2800" b="1" dirty="0"/>
          </a:p>
        </p:txBody>
      </p:sp>
      <p:sp>
        <p:nvSpPr>
          <p:cNvPr id="7" name="פיצוץ 2 6"/>
          <p:cNvSpPr/>
          <p:nvPr/>
        </p:nvSpPr>
        <p:spPr>
          <a:xfrm rot="20733651">
            <a:off x="4583832" y="2988328"/>
            <a:ext cx="2825354" cy="2394407"/>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smtClean="0">
                <a:solidFill>
                  <a:schemeClr val="bg1"/>
                </a:solidFill>
              </a:rPr>
              <a:t>בוצע!</a:t>
            </a:r>
            <a:endParaRPr lang="he-IL" sz="3600" b="1" dirty="0">
              <a:solidFill>
                <a:schemeClr val="bg1"/>
              </a:solidFill>
            </a:endParaRPr>
          </a:p>
        </p:txBody>
      </p:sp>
      <p:pic>
        <p:nvPicPr>
          <p:cNvPr id="8" name="תמונה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517" y="2167745"/>
            <a:ext cx="3832412" cy="4133654"/>
          </a:xfrm>
          <a:prstGeom prst="rect">
            <a:avLst/>
          </a:prstGeom>
          <a:effectLst>
            <a:softEdge rad="127000"/>
          </a:effectLst>
        </p:spPr>
      </p:pic>
      <p:sp>
        <p:nvSpPr>
          <p:cNvPr id="4" name="מלבן 3"/>
          <p:cNvSpPr/>
          <p:nvPr/>
        </p:nvSpPr>
        <p:spPr>
          <a:xfrm>
            <a:off x="7921821" y="6379683"/>
            <a:ext cx="2704587" cy="646331"/>
          </a:xfrm>
          <a:prstGeom prst="rect">
            <a:avLst/>
          </a:prstGeom>
        </p:spPr>
        <p:txBody>
          <a:bodyPr wrap="none">
            <a:spAutoFit/>
          </a:bodyPr>
          <a:lstStyle/>
          <a:p>
            <a:r>
              <a:rPr lang="he-IL" b="1" dirty="0"/>
              <a:t>המרכז לעיוור, דוד חכמי </a:t>
            </a:r>
            <a:r>
              <a:rPr lang="he-IL" b="1" dirty="0" smtClean="0"/>
              <a:t>10</a:t>
            </a:r>
          </a:p>
          <a:p>
            <a:r>
              <a:rPr lang="he-IL" b="1" dirty="0" smtClean="0"/>
              <a:t> </a:t>
            </a:r>
            <a:endParaRPr lang="he-IL" dirty="0"/>
          </a:p>
        </p:txBody>
      </p:sp>
      <p:sp>
        <p:nvSpPr>
          <p:cNvPr id="9" name="מלבן 8"/>
          <p:cNvSpPr/>
          <p:nvPr/>
        </p:nvSpPr>
        <p:spPr>
          <a:xfrm>
            <a:off x="759113" y="6379683"/>
            <a:ext cx="3309219" cy="369332"/>
          </a:xfrm>
          <a:prstGeom prst="rect">
            <a:avLst/>
          </a:prstGeom>
        </p:spPr>
        <p:txBody>
          <a:bodyPr wrap="square">
            <a:spAutoFit/>
          </a:bodyPr>
          <a:lstStyle/>
          <a:p>
            <a:r>
              <a:rPr lang="he-IL" b="1" dirty="0"/>
              <a:t>עמותת מגדל אור, דרך ההגנה 34</a:t>
            </a:r>
            <a:endParaRPr lang="he-IL" dirty="0"/>
          </a:p>
        </p:txBody>
      </p:sp>
    </p:spTree>
    <p:extLst>
      <p:ext uri="{BB962C8B-B14F-4D97-AF65-F5344CB8AC3E}">
        <p14:creationId xmlns:p14="http://schemas.microsoft.com/office/powerpoint/2010/main" val="2479769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תחבורה ציבורית - אתגרים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1467439" y="1703504"/>
            <a:ext cx="9483365" cy="1077218"/>
          </a:xfrm>
          <a:prstGeom prst="rect">
            <a:avLst/>
          </a:prstGeom>
          <a:noFill/>
        </p:spPr>
        <p:txBody>
          <a:bodyPr wrap="square" rtlCol="1">
            <a:spAutoFit/>
          </a:bodyPr>
          <a:lstStyle/>
          <a:p>
            <a:pPr algn="ctr"/>
            <a:r>
              <a:rPr lang="he-IL" sz="3200" b="1" dirty="0" smtClean="0"/>
              <a:t>סתירה בין הנחיות משרד התחבורה לבין תקנות הנציבות במשרד המשפטים</a:t>
            </a:r>
            <a:endParaRPr lang="he-IL" sz="3200" b="1" dirty="0"/>
          </a:p>
        </p:txBody>
      </p:sp>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24" y="2947095"/>
            <a:ext cx="11095349" cy="3547685"/>
          </a:xfrm>
          <a:prstGeom prst="rect">
            <a:avLst/>
          </a:prstGeom>
          <a:effectLst>
            <a:softEdge rad="127000"/>
          </a:effectLst>
        </p:spPr>
      </p:pic>
      <p:sp>
        <p:nvSpPr>
          <p:cNvPr id="11" name="אליפסה 10"/>
          <p:cNvSpPr/>
          <p:nvPr/>
        </p:nvSpPr>
        <p:spPr>
          <a:xfrm>
            <a:off x="484912" y="2544489"/>
            <a:ext cx="3242820" cy="1348781"/>
          </a:xfrm>
          <a:prstGeom prst="ellipse">
            <a:avLst/>
          </a:prstGeom>
          <a:solidFill>
            <a:schemeClr val="tx2">
              <a:lumMod val="40000"/>
              <a:lumOff val="6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dirty="0" smtClean="0"/>
          </a:p>
          <a:p>
            <a:pPr algn="ctr"/>
            <a:r>
              <a:rPr lang="he-IL" b="1" dirty="0" smtClean="0">
                <a:solidFill>
                  <a:schemeClr val="tx1"/>
                </a:solidFill>
              </a:rPr>
              <a:t>הנציבות – על פי מספר האלמנטים באתר: כל תחנה עומדת בפני עצמה</a:t>
            </a:r>
          </a:p>
          <a:p>
            <a:pPr algn="ctr"/>
            <a:endParaRPr lang="he-IL" dirty="0"/>
          </a:p>
        </p:txBody>
      </p:sp>
      <p:cxnSp>
        <p:nvCxnSpPr>
          <p:cNvPr id="17" name="מחבר חץ ישר 16"/>
          <p:cNvCxnSpPr/>
          <p:nvPr/>
        </p:nvCxnSpPr>
        <p:spPr>
          <a:xfrm>
            <a:off x="3345731" y="3653239"/>
            <a:ext cx="830343" cy="392431"/>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a:off x="3616180" y="3489841"/>
            <a:ext cx="5537247" cy="821703"/>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a:off x="3714946" y="3212969"/>
            <a:ext cx="7078745" cy="832701"/>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אליפסה 24"/>
          <p:cNvSpPr/>
          <p:nvPr/>
        </p:nvSpPr>
        <p:spPr>
          <a:xfrm>
            <a:off x="8476835" y="4962999"/>
            <a:ext cx="3602044" cy="1664718"/>
          </a:xfrm>
          <a:prstGeom prst="ellipse">
            <a:avLst/>
          </a:prstGeom>
          <a:solidFill>
            <a:schemeClr val="tx2">
              <a:lumMod val="40000"/>
              <a:lumOff val="6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dirty="0" smtClean="0"/>
          </a:p>
          <a:p>
            <a:r>
              <a:rPr lang="he-IL" b="1" dirty="0" smtClean="0">
                <a:solidFill>
                  <a:schemeClr val="tx1"/>
                </a:solidFill>
              </a:rPr>
              <a:t>משרד התחבורה – על פי תמרור 511: סימון אבן שפה באדום-צהוב. כל השטח הוא "תחנה" אחת. </a:t>
            </a:r>
          </a:p>
          <a:p>
            <a:pPr algn="ctr"/>
            <a:endParaRPr lang="he-IL" dirty="0"/>
          </a:p>
        </p:txBody>
      </p:sp>
      <p:cxnSp>
        <p:nvCxnSpPr>
          <p:cNvPr id="26" name="מחבר חץ ישר 25"/>
          <p:cNvCxnSpPr/>
          <p:nvPr/>
        </p:nvCxnSpPr>
        <p:spPr>
          <a:xfrm flipH="1" flipV="1">
            <a:off x="5986022" y="5844618"/>
            <a:ext cx="2733772" cy="361971"/>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930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a:solidFill>
                  <a:schemeClr val="bg1"/>
                </a:solidFill>
                <a:latin typeface="Carmelit Bold" pitchFamily="2" charset="-79"/>
                <a:cs typeface="Carmelit Bold" pitchFamily="2" charset="-79"/>
              </a:rPr>
              <a:t>תחבורה ציבורית - אתגרים</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1467439" y="1703504"/>
            <a:ext cx="9483365" cy="584775"/>
          </a:xfrm>
          <a:prstGeom prst="rect">
            <a:avLst/>
          </a:prstGeom>
          <a:noFill/>
        </p:spPr>
        <p:txBody>
          <a:bodyPr wrap="square" rtlCol="1">
            <a:spAutoFit/>
          </a:bodyPr>
          <a:lstStyle/>
          <a:p>
            <a:pPr algn="ctr"/>
            <a:r>
              <a:rPr lang="he-IL" sz="3200" b="1" dirty="0" smtClean="0"/>
              <a:t>מכשולים בסביבת תחנות האוטובוס</a:t>
            </a:r>
            <a:endParaRPr lang="he-IL" sz="3200" b="1" dirty="0"/>
          </a:p>
        </p:txBody>
      </p:sp>
      <p:pic>
        <p:nvPicPr>
          <p:cNvPr id="13" name="Picture 2" descr="Z:\סניף מרכז\עיריית תל אביב יפו\מחלקת דרכים\הנגשת תחנות אוטובוס\תמונות סופי 29.08.13\22990-1\פיקוח\IMG_0969.JPG"/>
          <p:cNvPicPr>
            <a:picLocks noChangeAspect="1" noChangeArrowheads="1"/>
          </p:cNvPicPr>
          <p:nvPr/>
        </p:nvPicPr>
        <p:blipFill>
          <a:blip r:embed="rId4" cstate="print"/>
          <a:srcRect/>
          <a:stretch>
            <a:fillRect/>
          </a:stretch>
        </p:blipFill>
        <p:spPr bwMode="auto">
          <a:xfrm>
            <a:off x="773723" y="2829863"/>
            <a:ext cx="4625911" cy="3469433"/>
          </a:xfrm>
          <a:prstGeom prst="rect">
            <a:avLst/>
          </a:prstGeom>
          <a:noFill/>
          <a:effectLst>
            <a:softEdge rad="127000"/>
          </a:effectLst>
        </p:spPr>
      </p:pic>
      <p:pic>
        <p:nvPicPr>
          <p:cNvPr id="14" name="מציין מיקום תוכן 9" descr="IMG_2930.JPG"/>
          <p:cNvPicPr>
            <a:picLocks noGrp="1" noChangeAspect="1"/>
          </p:cNvPicPr>
          <p:nvPr>
            <p:ph idx="1"/>
          </p:nvPr>
        </p:nvPicPr>
        <p:blipFill>
          <a:blip r:embed="rId5" cstate="print"/>
          <a:stretch>
            <a:fillRect/>
          </a:stretch>
        </p:blipFill>
        <p:spPr>
          <a:xfrm>
            <a:off x="6628548" y="2829863"/>
            <a:ext cx="4625910" cy="3469433"/>
          </a:xfrm>
          <a:effectLst>
            <a:softEdge rad="127000"/>
          </a:effectLst>
        </p:spPr>
      </p:pic>
      <p:sp>
        <p:nvSpPr>
          <p:cNvPr id="3" name="TextBox 2"/>
          <p:cNvSpPr txBox="1"/>
          <p:nvPr/>
        </p:nvSpPr>
        <p:spPr>
          <a:xfrm>
            <a:off x="8102169" y="6425065"/>
            <a:ext cx="1611340" cy="369332"/>
          </a:xfrm>
          <a:prstGeom prst="rect">
            <a:avLst/>
          </a:prstGeom>
          <a:noFill/>
        </p:spPr>
        <p:txBody>
          <a:bodyPr wrap="none" rtlCol="1">
            <a:spAutoFit/>
          </a:bodyPr>
          <a:lstStyle/>
          <a:p>
            <a:r>
              <a:rPr lang="he-IL" b="1" dirty="0" smtClean="0"/>
              <a:t>רחוב ארלוזורוב</a:t>
            </a:r>
            <a:endParaRPr lang="he-IL" b="1" dirty="0"/>
          </a:p>
        </p:txBody>
      </p:sp>
      <p:sp>
        <p:nvSpPr>
          <p:cNvPr id="15" name="TextBox 14"/>
          <p:cNvSpPr txBox="1"/>
          <p:nvPr/>
        </p:nvSpPr>
        <p:spPr>
          <a:xfrm>
            <a:off x="2486687" y="6422981"/>
            <a:ext cx="1241045" cy="369332"/>
          </a:xfrm>
          <a:prstGeom prst="rect">
            <a:avLst/>
          </a:prstGeom>
          <a:noFill/>
        </p:spPr>
        <p:txBody>
          <a:bodyPr wrap="none" rtlCol="1">
            <a:spAutoFit/>
          </a:bodyPr>
          <a:lstStyle/>
          <a:p>
            <a:r>
              <a:rPr lang="he-IL" b="1" dirty="0" smtClean="0"/>
              <a:t>רחוב אלנבי</a:t>
            </a:r>
            <a:endParaRPr lang="he-IL" b="1" dirty="0"/>
          </a:p>
        </p:txBody>
      </p:sp>
    </p:spTree>
    <p:extLst>
      <p:ext uri="{BB962C8B-B14F-4D97-AF65-F5344CB8AC3E}">
        <p14:creationId xmlns:p14="http://schemas.microsoft.com/office/powerpoint/2010/main" val="3321318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תחבורה ציבורית - ביצוע</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586033" y="2964968"/>
            <a:ext cx="11019934" cy="1754326"/>
          </a:xfrm>
          <a:prstGeom prst="rect">
            <a:avLst/>
          </a:prstGeom>
          <a:noFill/>
        </p:spPr>
        <p:txBody>
          <a:bodyPr wrap="square" rtlCol="1">
            <a:spAutoFit/>
          </a:bodyPr>
          <a:lstStyle/>
          <a:p>
            <a:endParaRPr lang="he-IL" dirty="0" smtClean="0"/>
          </a:p>
          <a:p>
            <a:endParaRPr lang="he-IL" dirty="0"/>
          </a:p>
          <a:p>
            <a:endParaRPr lang="he-IL" dirty="0" smtClean="0"/>
          </a:p>
          <a:p>
            <a:endParaRPr lang="he-IL" dirty="0" smtClean="0"/>
          </a:p>
          <a:p>
            <a:endParaRPr lang="he-IL" dirty="0"/>
          </a:p>
          <a:p>
            <a:r>
              <a:rPr lang="he-IL" dirty="0" smtClean="0"/>
              <a:t> </a:t>
            </a:r>
            <a:endParaRPr lang="he-IL" dirty="0"/>
          </a:p>
        </p:txBody>
      </p:sp>
      <p:sp>
        <p:nvSpPr>
          <p:cNvPr id="4" name="מציין מיקום טקסט 3"/>
          <p:cNvSpPr>
            <a:spLocks noGrp="1"/>
          </p:cNvSpPr>
          <p:nvPr>
            <p:ph type="body" idx="1"/>
          </p:nvPr>
        </p:nvSpPr>
        <p:spPr>
          <a:xfrm>
            <a:off x="-188765" y="2551289"/>
            <a:ext cx="4518870" cy="823912"/>
          </a:xfrm>
        </p:spPr>
        <p:txBody>
          <a:bodyPr>
            <a:noAutofit/>
          </a:bodyPr>
          <a:lstStyle/>
          <a:p>
            <a:r>
              <a:rPr lang="he-IL" sz="2000" dirty="0" smtClean="0"/>
              <a:t>באחריות מפעילי התח"צ: </a:t>
            </a:r>
          </a:p>
          <a:p>
            <a:r>
              <a:rPr lang="he-IL" sz="2000" dirty="0" smtClean="0"/>
              <a:t>ביצוע שילוט מתאים כגון ברייל ומדבקות עם כיתוב מוגדל ללקויי ראיה</a:t>
            </a:r>
          </a:p>
          <a:p>
            <a:endParaRPr lang="he-IL" sz="2000" dirty="0"/>
          </a:p>
        </p:txBody>
      </p:sp>
      <p:pic>
        <p:nvPicPr>
          <p:cNvPr id="9" name="מציין מיקום תוכן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41416" y="3165487"/>
            <a:ext cx="3788689" cy="3301376"/>
          </a:xfrm>
          <a:effectLst>
            <a:softEdge rad="127000"/>
          </a:effectLst>
        </p:spPr>
      </p:pic>
      <p:sp>
        <p:nvSpPr>
          <p:cNvPr id="7" name="מציין מיקום טקסט 6"/>
          <p:cNvSpPr>
            <a:spLocks noGrp="1"/>
          </p:cNvSpPr>
          <p:nvPr>
            <p:ph type="body" sz="quarter" idx="3"/>
          </p:nvPr>
        </p:nvSpPr>
        <p:spPr>
          <a:xfrm>
            <a:off x="5928229" y="2208431"/>
            <a:ext cx="5183188" cy="994331"/>
          </a:xfrm>
        </p:spPr>
        <p:txBody>
          <a:bodyPr>
            <a:noAutofit/>
          </a:bodyPr>
          <a:lstStyle/>
          <a:p>
            <a:endParaRPr lang="he-IL" sz="900" dirty="0" smtClean="0"/>
          </a:p>
          <a:p>
            <a:endParaRPr lang="he-IL" sz="900" dirty="0"/>
          </a:p>
          <a:p>
            <a:r>
              <a:rPr lang="he-IL" sz="2000" dirty="0" smtClean="0"/>
              <a:t>באחריות הרשות המקומית: </a:t>
            </a:r>
          </a:p>
          <a:p>
            <a:r>
              <a:rPr lang="he-IL" sz="2000" dirty="0" smtClean="0"/>
              <a:t>ביצוע </a:t>
            </a:r>
            <a:r>
              <a:rPr lang="he-IL" sz="2000" dirty="0"/>
              <a:t>דרך נגישה ע"פ תקן 1918 בקטעי רחוב אשר קיימים בהם תחנות </a:t>
            </a:r>
            <a:r>
              <a:rPr lang="he-IL" sz="2000" dirty="0" smtClean="0"/>
              <a:t>אוטובוס</a:t>
            </a:r>
            <a:endParaRPr lang="he-IL" sz="2000" dirty="0"/>
          </a:p>
          <a:p>
            <a:endParaRPr lang="he-IL" sz="900" dirty="0"/>
          </a:p>
        </p:txBody>
      </p:sp>
      <p:pic>
        <p:nvPicPr>
          <p:cNvPr id="10" name="Picture 3" descr="Z:\סניף מרכז\עיריית תל אביב יפו\מחלקת דרכים\הנגשת תחנות אוטובוס\תמונות סופי 29.08.13\20026-1\קבלן\20026-1.jpg"/>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8425441" y="3165487"/>
            <a:ext cx="3342218" cy="32503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 name="תמונה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3995" y="3165487"/>
            <a:ext cx="3516321" cy="3246176"/>
          </a:xfrm>
          <a:prstGeom prst="rect">
            <a:avLst/>
          </a:prstGeom>
          <a:effectLst>
            <a:softEdge rad="127000"/>
          </a:effectLst>
        </p:spPr>
      </p:pic>
      <p:sp>
        <p:nvSpPr>
          <p:cNvPr id="13" name="פיצוץ 2 12"/>
          <p:cNvSpPr/>
          <p:nvPr/>
        </p:nvSpPr>
        <p:spPr>
          <a:xfrm rot="20774919">
            <a:off x="4220332" y="1480943"/>
            <a:ext cx="2426694" cy="1735953"/>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b="1" dirty="0" smtClean="0">
                <a:solidFill>
                  <a:schemeClr val="bg1"/>
                </a:solidFill>
              </a:rPr>
              <a:t>בוצע!</a:t>
            </a:r>
            <a:endParaRPr lang="he-IL" sz="3000" b="1" dirty="0">
              <a:solidFill>
                <a:schemeClr val="bg1"/>
              </a:solidFill>
            </a:endParaRPr>
          </a:p>
        </p:txBody>
      </p:sp>
      <p:sp>
        <p:nvSpPr>
          <p:cNvPr id="3" name="TextBox 2"/>
          <p:cNvSpPr txBox="1"/>
          <p:nvPr/>
        </p:nvSpPr>
        <p:spPr>
          <a:xfrm>
            <a:off x="9388663" y="6431725"/>
            <a:ext cx="1361271" cy="369332"/>
          </a:xfrm>
          <a:prstGeom prst="rect">
            <a:avLst/>
          </a:prstGeom>
          <a:noFill/>
        </p:spPr>
        <p:txBody>
          <a:bodyPr wrap="none" rtlCol="1">
            <a:spAutoFit/>
          </a:bodyPr>
          <a:lstStyle/>
          <a:p>
            <a:r>
              <a:rPr lang="he-IL" b="1" dirty="0" smtClean="0"/>
              <a:t>רחוב המסגר</a:t>
            </a:r>
            <a:endParaRPr lang="he-IL" b="1" dirty="0"/>
          </a:p>
        </p:txBody>
      </p:sp>
      <p:sp>
        <p:nvSpPr>
          <p:cNvPr id="14" name="TextBox 13"/>
          <p:cNvSpPr txBox="1"/>
          <p:nvPr/>
        </p:nvSpPr>
        <p:spPr>
          <a:xfrm>
            <a:off x="5913348" y="6424546"/>
            <a:ext cx="1239442" cy="369332"/>
          </a:xfrm>
          <a:prstGeom prst="rect">
            <a:avLst/>
          </a:prstGeom>
          <a:noFill/>
        </p:spPr>
        <p:txBody>
          <a:bodyPr wrap="none" rtlCol="1">
            <a:spAutoFit/>
          </a:bodyPr>
          <a:lstStyle/>
          <a:p>
            <a:r>
              <a:rPr lang="he-IL" b="1" dirty="0" smtClean="0"/>
              <a:t>דרך השלום</a:t>
            </a:r>
            <a:endParaRPr lang="he-IL" b="1" dirty="0"/>
          </a:p>
        </p:txBody>
      </p:sp>
    </p:spTree>
    <p:extLst>
      <p:ext uri="{BB962C8B-B14F-4D97-AF65-F5344CB8AC3E}">
        <p14:creationId xmlns:p14="http://schemas.microsoft.com/office/powerpoint/2010/main" val="139251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7" name="תמונה 6"/>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64176" y="1937061"/>
            <a:ext cx="6440716" cy="4428570"/>
          </a:xfrm>
          <a:prstGeom prst="rect">
            <a:avLst/>
          </a:prstGeom>
          <a:effectLst>
            <a:softEdge rad="127000"/>
          </a:effectLst>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נגישות  - תפיסת עולם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3" name="מלבן 2"/>
          <p:cNvSpPr/>
          <p:nvPr/>
        </p:nvSpPr>
        <p:spPr>
          <a:xfrm>
            <a:off x="7385538" y="1348800"/>
            <a:ext cx="4173414" cy="4770537"/>
          </a:xfrm>
          <a:prstGeom prst="rect">
            <a:avLst/>
          </a:prstGeom>
        </p:spPr>
        <p:txBody>
          <a:bodyPr wrap="square">
            <a:spAutoFit/>
          </a:bodyPr>
          <a:lstStyle/>
          <a:p>
            <a:pPr algn="ctr"/>
            <a:endParaRPr lang="he-IL" sz="3200" b="1" dirty="0"/>
          </a:p>
          <a:p>
            <a:pPr algn="ctr">
              <a:lnSpc>
                <a:spcPct val="150000"/>
              </a:lnSpc>
            </a:pPr>
            <a:r>
              <a:rPr lang="he-IL" sz="3200" b="1" dirty="0"/>
              <a:t>יצירת סביבה המאפשרת </a:t>
            </a:r>
            <a:r>
              <a:rPr lang="he-IL" sz="3200" b="1" dirty="0" smtClean="0"/>
              <a:t>השתתפות ותפקוד עצמאיים, נוחים ומכובדים לכל אדם - ללא קשר ליכולותיו</a:t>
            </a:r>
            <a:endParaRPr lang="he-IL" sz="3200" b="1" dirty="0"/>
          </a:p>
          <a:p>
            <a:pPr algn="ctr"/>
            <a:endParaRPr lang="he-IL" sz="3200" b="1" dirty="0" smtClean="0"/>
          </a:p>
        </p:txBody>
      </p:sp>
    </p:spTree>
    <p:extLst>
      <p:ext uri="{BB962C8B-B14F-4D97-AF65-F5344CB8AC3E}">
        <p14:creationId xmlns:p14="http://schemas.microsoft.com/office/powerpoint/2010/main" val="2013206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smtClean="0">
                <a:solidFill>
                  <a:schemeClr val="bg1"/>
                </a:solidFill>
                <a:latin typeface="Carmelit Bold" pitchFamily="2" charset="-79"/>
                <a:cs typeface="Carmelit Bold" pitchFamily="2" charset="-79"/>
              </a:rPr>
              <a:t>     </a:t>
            </a:r>
            <a:r>
              <a:rPr lang="he-IL" dirty="0" smtClean="0">
                <a:solidFill>
                  <a:schemeClr val="bg1"/>
                </a:solidFill>
                <a:latin typeface="Carmelit Bold" pitchFamily="2" charset="-79"/>
                <a:cs typeface="Carmelit Bold" pitchFamily="2" charset="-79"/>
              </a:rPr>
              <a:t>תחבורה ציבורית</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6" name="TextBox 5"/>
          <p:cNvSpPr txBox="1"/>
          <p:nvPr/>
        </p:nvSpPr>
        <p:spPr>
          <a:xfrm>
            <a:off x="1392024" y="1797073"/>
            <a:ext cx="9750458" cy="584775"/>
          </a:xfrm>
          <a:prstGeom prst="rect">
            <a:avLst/>
          </a:prstGeom>
          <a:noFill/>
        </p:spPr>
        <p:txBody>
          <a:bodyPr wrap="square" rtlCol="1">
            <a:spAutoFit/>
          </a:bodyPr>
          <a:lstStyle/>
          <a:p>
            <a:pPr algn="ctr"/>
            <a:r>
              <a:rPr lang="he-IL" sz="3200" b="1" dirty="0" smtClean="0"/>
              <a:t>בית הלוחם, תל אביב – אין קו אוטובוס שמגיע למקום  </a:t>
            </a:r>
            <a:endParaRPr lang="he-IL" sz="3200" b="1" dirty="0"/>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685" y="2813952"/>
            <a:ext cx="3605797" cy="3684979"/>
          </a:xfrm>
          <a:prstGeom prst="rect">
            <a:avLst/>
          </a:prstGeom>
        </p:spPr>
      </p:pic>
      <p:sp>
        <p:nvSpPr>
          <p:cNvPr id="9" name="TextBox 8"/>
          <p:cNvSpPr txBox="1"/>
          <p:nvPr/>
        </p:nvSpPr>
        <p:spPr>
          <a:xfrm>
            <a:off x="737988" y="2639390"/>
            <a:ext cx="6377356" cy="1938992"/>
          </a:xfrm>
          <a:prstGeom prst="rect">
            <a:avLst/>
          </a:prstGeom>
          <a:noFill/>
        </p:spPr>
        <p:txBody>
          <a:bodyPr wrap="square" rtlCol="1">
            <a:spAutoFit/>
          </a:bodyPr>
          <a:lstStyle/>
          <a:p>
            <a:r>
              <a:rPr lang="he-IL" sz="2400" b="1" dirty="0" smtClean="0"/>
              <a:t>פתרונות אפשריים: </a:t>
            </a:r>
          </a:p>
          <a:p>
            <a:endParaRPr lang="he-IL" sz="2400" b="1" dirty="0" smtClean="0"/>
          </a:p>
          <a:p>
            <a:pPr marL="285750" indent="-285750">
              <a:buFont typeface="Wingdings" panose="05000000000000000000" pitchFamily="2" charset="2"/>
              <a:buChar char="§"/>
            </a:pPr>
            <a:r>
              <a:rPr lang="he-IL" sz="2400" b="1" dirty="0" smtClean="0"/>
              <a:t>קו מיניבוס ייעודי ומונגש</a:t>
            </a:r>
          </a:p>
          <a:p>
            <a:pPr marL="285750" indent="-285750">
              <a:buFont typeface="Wingdings" panose="05000000000000000000" pitchFamily="2" charset="2"/>
              <a:buChar char="§"/>
            </a:pPr>
            <a:r>
              <a:rPr lang="he-IL" sz="2400" b="1" dirty="0" smtClean="0"/>
              <a:t>חלופה של אחד מהקווים הקיימים (</a:t>
            </a:r>
            <a:r>
              <a:rPr lang="he-IL" sz="2400" b="1" dirty="0"/>
              <a:t>6, 24, 33, 49, 95, 121, </a:t>
            </a:r>
            <a:r>
              <a:rPr lang="he-IL" sz="2400" b="1" dirty="0" smtClean="0"/>
              <a:t>575)</a:t>
            </a:r>
            <a:endParaRPr lang="he-IL" sz="2400" b="1" dirty="0"/>
          </a:p>
        </p:txBody>
      </p:sp>
      <p:sp>
        <p:nvSpPr>
          <p:cNvPr id="11" name="TextBox 10"/>
          <p:cNvSpPr txBox="1"/>
          <p:nvPr/>
        </p:nvSpPr>
        <p:spPr>
          <a:xfrm>
            <a:off x="327681" y="4656441"/>
            <a:ext cx="6787663" cy="1938992"/>
          </a:xfrm>
          <a:prstGeom prst="rect">
            <a:avLst/>
          </a:prstGeom>
          <a:noFill/>
        </p:spPr>
        <p:txBody>
          <a:bodyPr wrap="square" rtlCol="1">
            <a:spAutoFit/>
          </a:bodyPr>
          <a:lstStyle/>
          <a:p>
            <a:r>
              <a:rPr lang="he-IL" sz="2400" b="1" dirty="0" smtClean="0"/>
              <a:t>בעיות: </a:t>
            </a:r>
          </a:p>
          <a:p>
            <a:endParaRPr lang="he-IL" sz="2400" b="1" dirty="0" smtClean="0"/>
          </a:p>
          <a:p>
            <a:pPr marL="285750" indent="-285750">
              <a:buFont typeface="Wingdings" panose="05000000000000000000" pitchFamily="2" charset="2"/>
              <a:buChar char="§"/>
            </a:pPr>
            <a:r>
              <a:rPr lang="he-IL" sz="2400" b="1" dirty="0" smtClean="0"/>
              <a:t>התנגדות תושבים</a:t>
            </a:r>
          </a:p>
          <a:p>
            <a:pPr marL="285750" indent="-285750">
              <a:buFont typeface="Wingdings" panose="05000000000000000000" pitchFamily="2" charset="2"/>
              <a:buChar char="§"/>
            </a:pPr>
            <a:r>
              <a:rPr lang="he-IL" sz="2400" b="1" dirty="0"/>
              <a:t>מורכבות </a:t>
            </a:r>
            <a:r>
              <a:rPr lang="he-IL" sz="2400" b="1" dirty="0" smtClean="0"/>
              <a:t>תשתיתית – רחובות ללא מוצא, מדרכות צרות, אין מקום לתחנה</a:t>
            </a:r>
            <a:endParaRPr lang="he-IL" sz="2400" b="1" dirty="0"/>
          </a:p>
        </p:txBody>
      </p:sp>
      <p:sp>
        <p:nvSpPr>
          <p:cNvPr id="13" name="TextBox 12"/>
          <p:cNvSpPr txBox="1"/>
          <p:nvPr/>
        </p:nvSpPr>
        <p:spPr>
          <a:xfrm>
            <a:off x="8587614" y="6488668"/>
            <a:ext cx="1444627" cy="369332"/>
          </a:xfrm>
          <a:prstGeom prst="rect">
            <a:avLst/>
          </a:prstGeom>
          <a:noFill/>
        </p:spPr>
        <p:txBody>
          <a:bodyPr wrap="none" rtlCol="1">
            <a:spAutoFit/>
          </a:bodyPr>
          <a:lstStyle/>
          <a:p>
            <a:r>
              <a:rPr lang="he-IL" b="1" dirty="0" smtClean="0"/>
              <a:t>מסלול אפשרי</a:t>
            </a:r>
            <a:endParaRPr lang="he-IL" b="1" dirty="0"/>
          </a:p>
        </p:txBody>
      </p:sp>
    </p:spTree>
    <p:extLst>
      <p:ext uri="{BB962C8B-B14F-4D97-AF65-F5344CB8AC3E}">
        <p14:creationId xmlns:p14="http://schemas.microsoft.com/office/powerpoint/2010/main" val="3329495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תחבורה ציבורית</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6" name="TextBox 5"/>
          <p:cNvSpPr txBox="1"/>
          <p:nvPr/>
        </p:nvSpPr>
        <p:spPr>
          <a:xfrm>
            <a:off x="867507" y="1741184"/>
            <a:ext cx="10456985" cy="1077218"/>
          </a:xfrm>
          <a:prstGeom prst="rect">
            <a:avLst/>
          </a:prstGeom>
          <a:noFill/>
        </p:spPr>
        <p:txBody>
          <a:bodyPr wrap="square" rtlCol="1">
            <a:spAutoFit/>
          </a:bodyPr>
          <a:lstStyle/>
          <a:p>
            <a:pPr algn="ctr"/>
            <a:r>
              <a:rPr lang="he-IL" sz="3200" b="1" dirty="0" smtClean="0"/>
              <a:t>בית הלוחם, תל אביב – מרחק מתחנת האוטובוס הקרובה כ-750 מטר ברגל</a:t>
            </a:r>
            <a:r>
              <a:rPr lang="en-US" sz="3200" b="1" dirty="0" smtClean="0"/>
              <a:t>;</a:t>
            </a:r>
            <a:r>
              <a:rPr lang="he-IL" sz="3200" b="1" dirty="0" smtClean="0"/>
              <a:t> מעבר הולכי רגל אינו מונגש</a:t>
            </a:r>
            <a:endParaRPr lang="he-IL" sz="3200" b="1" dirty="0"/>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553" y="3064647"/>
            <a:ext cx="4204355" cy="3634033"/>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01" y="3888290"/>
            <a:ext cx="7268066" cy="2588342"/>
          </a:xfrm>
          <a:prstGeom prst="rect">
            <a:avLst/>
          </a:prstGeom>
          <a:effectLst>
            <a:softEdge rad="127000"/>
          </a:effectLst>
        </p:spPr>
      </p:pic>
      <p:sp>
        <p:nvSpPr>
          <p:cNvPr id="7" name="חץ למטה 6"/>
          <p:cNvSpPr/>
          <p:nvPr/>
        </p:nvSpPr>
        <p:spPr>
          <a:xfrm>
            <a:off x="424208" y="3064647"/>
            <a:ext cx="1753384" cy="1246218"/>
          </a:xfrm>
          <a:prstGeom prst="downArrow">
            <a:avLst/>
          </a:prstGeom>
          <a:solidFill>
            <a:srgbClr val="7030A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מעבר הולכי רגל</a:t>
            </a:r>
            <a:endParaRPr lang="he-IL" dirty="0"/>
          </a:p>
        </p:txBody>
      </p:sp>
      <p:sp>
        <p:nvSpPr>
          <p:cNvPr id="10" name="חץ למטה 9"/>
          <p:cNvSpPr/>
          <p:nvPr/>
        </p:nvSpPr>
        <p:spPr>
          <a:xfrm>
            <a:off x="6096000" y="3064647"/>
            <a:ext cx="1753384" cy="1246218"/>
          </a:xfrm>
          <a:prstGeom prst="downArrow">
            <a:avLst/>
          </a:prstGeom>
          <a:solidFill>
            <a:srgbClr val="7030A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תחנת אוטובוס</a:t>
            </a:r>
            <a:endParaRPr lang="he-IL" dirty="0"/>
          </a:p>
        </p:txBody>
      </p:sp>
    </p:spTree>
    <p:extLst>
      <p:ext uri="{BB962C8B-B14F-4D97-AF65-F5344CB8AC3E}">
        <p14:creationId xmlns:p14="http://schemas.microsoft.com/office/powerpoint/2010/main" val="3786435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רישוי עסקים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Tree>
    <p:extLst>
      <p:ext uri="{BB962C8B-B14F-4D97-AF65-F5344CB8AC3E}">
        <p14:creationId xmlns:p14="http://schemas.microsoft.com/office/powerpoint/2010/main" val="277912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רישוי עסקים - חובת ההנגשה</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6" name="מלבן 5"/>
          <p:cNvSpPr/>
          <p:nvPr/>
        </p:nvSpPr>
        <p:spPr>
          <a:xfrm>
            <a:off x="1559169" y="3892063"/>
            <a:ext cx="10292860" cy="2032102"/>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4" name="TextBox 3"/>
          <p:cNvSpPr txBox="1"/>
          <p:nvPr/>
        </p:nvSpPr>
        <p:spPr>
          <a:xfrm>
            <a:off x="1055077" y="2138512"/>
            <a:ext cx="10540721" cy="3908762"/>
          </a:xfrm>
          <a:prstGeom prst="rect">
            <a:avLst/>
          </a:prstGeom>
          <a:noFill/>
        </p:spPr>
        <p:txBody>
          <a:bodyPr wrap="square" rtlCol="1">
            <a:spAutoFit/>
          </a:bodyPr>
          <a:lstStyle/>
          <a:p>
            <a:pPr algn="ctr"/>
            <a:r>
              <a:rPr lang="he-IL" sz="2400" b="1" dirty="0"/>
              <a:t> </a:t>
            </a:r>
            <a:r>
              <a:rPr lang="he-IL" sz="3200" b="1" dirty="0"/>
              <a:t>כל </a:t>
            </a:r>
            <a:r>
              <a:rPr lang="he-IL" sz="3200" b="1" dirty="0" smtClean="0"/>
              <a:t>נכס, </a:t>
            </a:r>
            <a:r>
              <a:rPr lang="he-IL" sz="3200" b="1" dirty="0"/>
              <a:t>חנות </a:t>
            </a:r>
            <a:r>
              <a:rPr lang="he-IL" sz="3200" b="1" dirty="0" smtClean="0"/>
              <a:t>או </a:t>
            </a:r>
            <a:r>
              <a:rPr lang="he-IL" sz="3200" b="1" dirty="0"/>
              <a:t>מקום הפתוח לציבור הרחב </a:t>
            </a:r>
            <a:r>
              <a:rPr lang="he-IL" sz="3200" b="1" dirty="0" smtClean="0"/>
              <a:t>ומעניק לו </a:t>
            </a:r>
            <a:r>
              <a:rPr lang="he-IL" sz="3200" b="1" dirty="0"/>
              <a:t>שרות </a:t>
            </a:r>
            <a:r>
              <a:rPr lang="he-IL" sz="3200" b="1" dirty="0" smtClean="0"/>
              <a:t>חייב להשלים את יישום תקנות הנגישות עד 1.11.2017</a:t>
            </a:r>
          </a:p>
          <a:p>
            <a:pPr algn="ctr"/>
            <a:endParaRPr lang="he-IL" sz="2400" b="1" dirty="0"/>
          </a:p>
          <a:p>
            <a:r>
              <a:rPr lang="he-IL" sz="2800" b="1" dirty="0" smtClean="0"/>
              <a:t>חובת ההנגשה: </a:t>
            </a:r>
          </a:p>
          <a:p>
            <a:endParaRPr lang="he-IL" sz="2400" b="1" dirty="0"/>
          </a:p>
          <a:p>
            <a:pPr marL="457200" indent="-457200">
              <a:buFont typeface="Wingdings" panose="05000000000000000000" pitchFamily="2" charset="2"/>
              <a:buChar char="Ø"/>
            </a:pPr>
            <a:r>
              <a:rPr lang="he-IL" sz="2800" b="1" dirty="0" smtClean="0"/>
              <a:t>שטחים ציבוריים ושטחים שאינם מושכרים – בעלי הנכס</a:t>
            </a:r>
            <a:endParaRPr lang="he-IL" sz="2800" b="1" dirty="0"/>
          </a:p>
          <a:p>
            <a:pPr marL="457200" indent="-457200">
              <a:buFont typeface="Wingdings" panose="05000000000000000000" pitchFamily="2" charset="2"/>
              <a:buChar char="Ø"/>
            </a:pPr>
            <a:r>
              <a:rPr lang="he-IL" sz="2800" b="1" dirty="0" smtClean="0"/>
              <a:t>שטחים מושכרים – השוכרים </a:t>
            </a:r>
            <a:endParaRPr lang="he-IL" sz="2800" b="1" dirty="0"/>
          </a:p>
          <a:p>
            <a:pPr marL="457200" indent="-457200">
              <a:buFont typeface="Wingdings" panose="05000000000000000000" pitchFamily="2" charset="2"/>
              <a:buChar char="Ø"/>
            </a:pPr>
            <a:r>
              <a:rPr lang="he-IL" sz="2800" b="1" dirty="0" smtClean="0"/>
              <a:t>שטחים מונציפאליים המובילים לגבול הנכס – הרשות </a:t>
            </a:r>
            <a:r>
              <a:rPr lang="he-IL" sz="2800" b="1" dirty="0"/>
              <a:t>המקומית</a:t>
            </a:r>
            <a:r>
              <a:rPr lang="he-IL" sz="2800" dirty="0"/>
              <a:t> </a:t>
            </a:r>
          </a:p>
          <a:p>
            <a:endParaRPr lang="he-IL" sz="2400" b="1" dirty="0"/>
          </a:p>
        </p:txBody>
      </p:sp>
    </p:spTree>
    <p:extLst>
      <p:ext uri="{BB962C8B-B14F-4D97-AF65-F5344CB8AC3E}">
        <p14:creationId xmlns:p14="http://schemas.microsoft.com/office/powerpoint/2010/main" val="2502530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רישוי עסקים - אתגרים</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7" name="TextBox 6"/>
          <p:cNvSpPr txBox="1"/>
          <p:nvPr/>
        </p:nvSpPr>
        <p:spPr>
          <a:xfrm>
            <a:off x="1477488" y="1827851"/>
            <a:ext cx="9483365" cy="584775"/>
          </a:xfrm>
          <a:prstGeom prst="rect">
            <a:avLst/>
          </a:prstGeom>
          <a:noFill/>
        </p:spPr>
        <p:txBody>
          <a:bodyPr wrap="square" rtlCol="1">
            <a:spAutoFit/>
          </a:bodyPr>
          <a:lstStyle/>
          <a:p>
            <a:pPr algn="ctr"/>
            <a:r>
              <a:rPr lang="he-IL" sz="3200" b="1" dirty="0" smtClean="0"/>
              <a:t>בעיות ביישום תקנות הנגישות בקרב בעלי עסקים: </a:t>
            </a:r>
            <a:endParaRPr lang="he-IL" sz="3200" b="1" dirty="0"/>
          </a:p>
        </p:txBody>
      </p:sp>
      <p:sp>
        <p:nvSpPr>
          <p:cNvPr id="6" name="מלבן 5"/>
          <p:cNvSpPr/>
          <p:nvPr/>
        </p:nvSpPr>
        <p:spPr>
          <a:xfrm>
            <a:off x="1024111" y="3118338"/>
            <a:ext cx="10347274" cy="2403231"/>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2" name="TextBox 1"/>
          <p:cNvSpPr txBox="1"/>
          <p:nvPr/>
        </p:nvSpPr>
        <p:spPr>
          <a:xfrm>
            <a:off x="1024111" y="3304233"/>
            <a:ext cx="10143778" cy="1938992"/>
          </a:xfrm>
          <a:prstGeom prst="rect">
            <a:avLst/>
          </a:prstGeom>
          <a:noFill/>
        </p:spPr>
        <p:txBody>
          <a:bodyPr wrap="square" rtlCol="1">
            <a:spAutoFit/>
          </a:bodyPr>
          <a:lstStyle/>
          <a:p>
            <a:pPr marL="285750" indent="-285750">
              <a:buFont typeface="Wingdings" panose="05000000000000000000" pitchFamily="2" charset="2"/>
              <a:buChar char="Ø"/>
            </a:pPr>
            <a:r>
              <a:rPr lang="he-IL" sz="2400" b="1" dirty="0" smtClean="0"/>
              <a:t>אי שוויון בחוק כלפי בעלי עסקים – טעוני רישוי לעומת עסקים שאינם טעוני רישוי</a:t>
            </a:r>
            <a:r>
              <a:rPr lang="he-IL" sz="2400" b="1" dirty="0"/>
              <a:t/>
            </a:r>
            <a:br>
              <a:rPr lang="he-IL" sz="2400" b="1" dirty="0"/>
            </a:br>
            <a:endParaRPr lang="he-IL" sz="2400" b="1" dirty="0"/>
          </a:p>
          <a:p>
            <a:pPr marL="285750" indent="-285750">
              <a:buFont typeface="Wingdings" panose="05000000000000000000" pitchFamily="2" charset="2"/>
              <a:buChar char="Ø"/>
            </a:pPr>
            <a:r>
              <a:rPr lang="he-IL" sz="2400" b="1" dirty="0" smtClean="0"/>
              <a:t>אחריות כלפי היישום – מושתת על העירייה ולא על יועץ הנגישות </a:t>
            </a:r>
          </a:p>
          <a:p>
            <a:pPr marL="285750" indent="-285750">
              <a:buFont typeface="Wingdings" panose="05000000000000000000" pitchFamily="2" charset="2"/>
              <a:buChar char="Ø"/>
            </a:pPr>
            <a:endParaRPr lang="he-IL" sz="2400" b="1" dirty="0"/>
          </a:p>
          <a:p>
            <a:pPr marL="285750" indent="-285750">
              <a:buFont typeface="Wingdings" panose="05000000000000000000" pitchFamily="2" charset="2"/>
              <a:buChar char="Ø"/>
            </a:pPr>
            <a:r>
              <a:rPr lang="he-IL" sz="2400" b="1" dirty="0" smtClean="0"/>
              <a:t>הנציבות </a:t>
            </a:r>
            <a:r>
              <a:rPr lang="he-IL" sz="2400" b="1" smtClean="0"/>
              <a:t>– אכיפה </a:t>
            </a:r>
            <a:r>
              <a:rPr lang="he-IL" sz="2400" b="1" dirty="0" smtClean="0"/>
              <a:t>והטלת סנקציות במקום הסברה, ליווי והדרכה </a:t>
            </a:r>
            <a:endParaRPr lang="he-IL" sz="2400" b="1" dirty="0"/>
          </a:p>
        </p:txBody>
      </p:sp>
    </p:spTree>
    <p:extLst>
      <p:ext uri="{BB962C8B-B14F-4D97-AF65-F5344CB8AC3E}">
        <p14:creationId xmlns:p14="http://schemas.microsoft.com/office/powerpoint/2010/main" val="3764502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רישוי עסקים - פתרונות</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7" name="TextBox 6"/>
          <p:cNvSpPr txBox="1"/>
          <p:nvPr/>
        </p:nvSpPr>
        <p:spPr>
          <a:xfrm>
            <a:off x="1477488" y="1827851"/>
            <a:ext cx="9483365" cy="584775"/>
          </a:xfrm>
          <a:prstGeom prst="rect">
            <a:avLst/>
          </a:prstGeom>
          <a:noFill/>
        </p:spPr>
        <p:txBody>
          <a:bodyPr wrap="square" rtlCol="1">
            <a:spAutoFit/>
          </a:bodyPr>
          <a:lstStyle/>
          <a:p>
            <a:pPr algn="ctr"/>
            <a:r>
              <a:rPr lang="he-IL" sz="3200" b="1" dirty="0" smtClean="0"/>
              <a:t>פתרונות אפשריים: </a:t>
            </a:r>
            <a:endParaRPr lang="he-IL" sz="3200" b="1" dirty="0"/>
          </a:p>
        </p:txBody>
      </p:sp>
      <p:sp>
        <p:nvSpPr>
          <p:cNvPr id="6" name="מלבן 5"/>
          <p:cNvSpPr/>
          <p:nvPr/>
        </p:nvSpPr>
        <p:spPr>
          <a:xfrm>
            <a:off x="1078524" y="3001109"/>
            <a:ext cx="9612922" cy="3165230"/>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2" name="TextBox 1"/>
          <p:cNvSpPr txBox="1"/>
          <p:nvPr/>
        </p:nvSpPr>
        <p:spPr>
          <a:xfrm>
            <a:off x="782130" y="3231289"/>
            <a:ext cx="9500259" cy="2677656"/>
          </a:xfrm>
          <a:prstGeom prst="rect">
            <a:avLst/>
          </a:prstGeom>
          <a:noFill/>
        </p:spPr>
        <p:txBody>
          <a:bodyPr wrap="square" rtlCol="1">
            <a:spAutoFit/>
          </a:bodyPr>
          <a:lstStyle/>
          <a:p>
            <a:pPr marL="285750" indent="-285750">
              <a:buFont typeface="Wingdings" panose="05000000000000000000" pitchFamily="2" charset="2"/>
              <a:buChar char="Ø"/>
            </a:pPr>
            <a:r>
              <a:rPr lang="he-IL" sz="2400" b="1" dirty="0" smtClean="0"/>
              <a:t>הארכת מועד השלמת ההנגשה לעסקים מעבר לנובמבר 2017</a:t>
            </a:r>
          </a:p>
          <a:p>
            <a:endParaRPr lang="he-IL" sz="2400" b="1" dirty="0" smtClean="0"/>
          </a:p>
          <a:p>
            <a:pPr marL="285750" indent="-285750">
              <a:buFont typeface="Wingdings" panose="05000000000000000000" pitchFamily="2" charset="2"/>
              <a:buChar char="Ø"/>
            </a:pPr>
            <a:r>
              <a:rPr lang="he-IL" sz="2400" b="1" dirty="0" smtClean="0"/>
              <a:t>השוואת התנאים בין עסקים טעוני רישוי לבין עסקים שאינם טעוני רישוי</a:t>
            </a:r>
            <a:r>
              <a:rPr lang="he-IL" sz="2400" b="1" dirty="0"/>
              <a:t/>
            </a:r>
            <a:br>
              <a:rPr lang="he-IL" sz="2400" b="1" dirty="0"/>
            </a:br>
            <a:endParaRPr lang="he-IL" sz="2400" b="1" dirty="0"/>
          </a:p>
          <a:p>
            <a:pPr marL="285750" indent="-285750">
              <a:buFont typeface="Wingdings" panose="05000000000000000000" pitchFamily="2" charset="2"/>
              <a:buChar char="Ø"/>
            </a:pPr>
            <a:r>
              <a:rPr lang="he-IL" sz="2400" b="1" dirty="0" smtClean="0"/>
              <a:t>השארת האחריות כלפי העבודות בידי יועץ הנגישות</a:t>
            </a:r>
          </a:p>
          <a:p>
            <a:pPr marL="285750" indent="-285750">
              <a:buFont typeface="Wingdings" panose="05000000000000000000" pitchFamily="2" charset="2"/>
              <a:buChar char="Ø"/>
            </a:pPr>
            <a:endParaRPr lang="he-IL" sz="2400" b="1" dirty="0"/>
          </a:p>
          <a:p>
            <a:pPr marL="285750" indent="-285750">
              <a:buFont typeface="Wingdings" panose="05000000000000000000" pitchFamily="2" charset="2"/>
              <a:buChar char="Ø"/>
            </a:pPr>
            <a:r>
              <a:rPr lang="he-IL" sz="2400" b="1" dirty="0" smtClean="0"/>
              <a:t>גזר לפני מקל – הסברה וליווי לבעלי עסקים במהלך התקופה</a:t>
            </a:r>
            <a:endParaRPr lang="he-IL" sz="2400" b="1" dirty="0"/>
          </a:p>
        </p:txBody>
      </p:sp>
    </p:spTree>
    <p:extLst>
      <p:ext uri="{BB962C8B-B14F-4D97-AF65-F5344CB8AC3E}">
        <p14:creationId xmlns:p14="http://schemas.microsoft.com/office/powerpoint/2010/main" val="1142048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מה הלאה?</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8" name="מלבן 7"/>
          <p:cNvSpPr/>
          <p:nvPr/>
        </p:nvSpPr>
        <p:spPr>
          <a:xfrm>
            <a:off x="574431" y="1984621"/>
            <a:ext cx="11043137" cy="4182004"/>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3" name="TextBox 2"/>
          <p:cNvSpPr txBox="1"/>
          <p:nvPr/>
        </p:nvSpPr>
        <p:spPr>
          <a:xfrm>
            <a:off x="236463" y="2107284"/>
            <a:ext cx="11183815" cy="4401205"/>
          </a:xfrm>
          <a:prstGeom prst="rect">
            <a:avLst/>
          </a:prstGeom>
          <a:noFill/>
        </p:spPr>
        <p:txBody>
          <a:bodyPr wrap="square" rtlCol="1">
            <a:spAutoFit/>
          </a:bodyPr>
          <a:lstStyle/>
          <a:p>
            <a:pPr marL="457200" indent="-457200">
              <a:lnSpc>
                <a:spcPct val="150000"/>
              </a:lnSpc>
              <a:buFont typeface="Wingdings" panose="05000000000000000000" pitchFamily="2" charset="2"/>
              <a:buChar char="Ø"/>
            </a:pPr>
            <a:r>
              <a:rPr lang="he-IL" sz="2800" b="1" dirty="0" smtClean="0"/>
              <a:t>החלטת בג"צ: כינוס שולחן עגול עם רשויות מוחלשות המתקשות לעמוד ביישום התקנות</a:t>
            </a:r>
          </a:p>
          <a:p>
            <a:pPr marL="457200" indent="-457200">
              <a:lnSpc>
                <a:spcPct val="150000"/>
              </a:lnSpc>
              <a:buFont typeface="Wingdings" panose="05000000000000000000" pitchFamily="2" charset="2"/>
              <a:buChar char="Ø"/>
            </a:pPr>
            <a:r>
              <a:rPr lang="he-IL" sz="2800" b="1" dirty="0" smtClean="0"/>
              <a:t>שיתוף פעולה עם הנציבות – אכיפה סלקטיבית ברשויות מוחלשות עד למציאת פתרונות</a:t>
            </a:r>
          </a:p>
          <a:p>
            <a:pPr marL="457200" indent="-457200">
              <a:lnSpc>
                <a:spcPct val="150000"/>
              </a:lnSpc>
              <a:buFont typeface="Wingdings" panose="05000000000000000000" pitchFamily="2" charset="2"/>
              <a:buChar char="Ø"/>
            </a:pPr>
            <a:r>
              <a:rPr lang="he-IL" sz="2800" b="1" dirty="0" smtClean="0"/>
              <a:t>בחינה משותפת ופתרון לקונפליקטים מובנים בין הנחיות של משרדי ממשלה שונים </a:t>
            </a:r>
          </a:p>
          <a:p>
            <a:pPr marL="457200" indent="-457200">
              <a:buFont typeface="Wingdings" panose="05000000000000000000" pitchFamily="2" charset="2"/>
              <a:buChar char="Ø"/>
            </a:pPr>
            <a:endParaRPr lang="he-IL" sz="2800" b="1" dirty="0"/>
          </a:p>
        </p:txBody>
      </p:sp>
    </p:spTree>
    <p:extLst>
      <p:ext uri="{BB962C8B-B14F-4D97-AF65-F5344CB8AC3E}">
        <p14:creationId xmlns:p14="http://schemas.microsoft.com/office/powerpoint/2010/main" val="2548966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תודה על ההקשבה!</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Tree>
    <p:extLst>
      <p:ext uri="{BB962C8B-B14F-4D97-AF65-F5344CB8AC3E}">
        <p14:creationId xmlns:p14="http://schemas.microsoft.com/office/powerpoint/2010/main" val="264390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מדיניות עירונית - עיר יוזמת</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3" name="מלבן 2"/>
          <p:cNvSpPr/>
          <p:nvPr/>
        </p:nvSpPr>
        <p:spPr>
          <a:xfrm>
            <a:off x="1008185" y="3223846"/>
            <a:ext cx="10175629" cy="369332"/>
          </a:xfrm>
          <a:prstGeom prst="rect">
            <a:avLst/>
          </a:prstGeom>
        </p:spPr>
        <p:txBody>
          <a:bodyPr wrap="square">
            <a:spAutoFit/>
          </a:bodyPr>
          <a:lstStyle/>
          <a:p>
            <a:pPr algn="just"/>
            <a:endParaRPr lang="he-IL" dirty="0"/>
          </a:p>
        </p:txBody>
      </p:sp>
      <p:sp>
        <p:nvSpPr>
          <p:cNvPr id="6" name="מלבן 5"/>
          <p:cNvSpPr/>
          <p:nvPr/>
        </p:nvSpPr>
        <p:spPr>
          <a:xfrm>
            <a:off x="3048000" y="2138512"/>
            <a:ext cx="7397262" cy="646331"/>
          </a:xfrm>
          <a:prstGeom prst="rect">
            <a:avLst/>
          </a:prstGeom>
        </p:spPr>
        <p:txBody>
          <a:bodyPr wrap="square">
            <a:spAutoFit/>
          </a:bodyPr>
          <a:lstStyle/>
          <a:p>
            <a:endParaRPr lang="he-IL" dirty="0" smtClean="0"/>
          </a:p>
          <a:p>
            <a:endParaRPr lang="he-IL" dirty="0"/>
          </a:p>
        </p:txBody>
      </p:sp>
      <p:pic>
        <p:nvPicPr>
          <p:cNvPr id="11" name="תמונה 10"/>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42000"/>
                    </a14:imgEffect>
                  </a14:imgLayer>
                </a14:imgProps>
              </a:ext>
              <a:ext uri="{28A0092B-C50C-407E-A947-70E740481C1C}">
                <a14:useLocalDpi xmlns:a14="http://schemas.microsoft.com/office/drawing/2010/main" val="0"/>
              </a:ext>
            </a:extLst>
          </a:blip>
          <a:stretch>
            <a:fillRect/>
          </a:stretch>
        </p:blipFill>
        <p:spPr>
          <a:xfrm>
            <a:off x="1142999" y="1701639"/>
            <a:ext cx="9906000" cy="5066862"/>
          </a:xfrm>
          <a:prstGeom prst="rect">
            <a:avLst/>
          </a:prstGeom>
          <a:effectLst>
            <a:softEdge rad="317500"/>
          </a:effectLst>
        </p:spPr>
      </p:pic>
      <p:sp>
        <p:nvSpPr>
          <p:cNvPr id="8" name="מלבן 7"/>
          <p:cNvSpPr/>
          <p:nvPr/>
        </p:nvSpPr>
        <p:spPr>
          <a:xfrm>
            <a:off x="1975337" y="1842316"/>
            <a:ext cx="8241323" cy="4524315"/>
          </a:xfrm>
          <a:prstGeom prst="rect">
            <a:avLst/>
          </a:prstGeom>
        </p:spPr>
        <p:txBody>
          <a:bodyPr wrap="square">
            <a:spAutoFit/>
          </a:bodyPr>
          <a:lstStyle/>
          <a:p>
            <a:endParaRPr lang="he-IL" dirty="0" smtClean="0"/>
          </a:p>
          <a:p>
            <a:pPr marL="457200" indent="-457200" algn="ctr">
              <a:buFont typeface="Wingdings" panose="05000000000000000000" pitchFamily="2" charset="2"/>
              <a:buChar char="Ø"/>
            </a:pPr>
            <a:r>
              <a:rPr lang="he-IL" sz="2800" b="1" dirty="0"/>
              <a:t>קידום תכנית רב שנתית להנגשת מבנים, מוסדות </a:t>
            </a:r>
            <a:r>
              <a:rPr lang="he-IL" sz="2800" b="1" dirty="0" smtClean="0"/>
              <a:t>ציבור </a:t>
            </a:r>
            <a:r>
              <a:rPr lang="he-IL" sz="2800" b="1" dirty="0"/>
              <a:t>וחינוך ומרחב ציבורי </a:t>
            </a:r>
            <a:r>
              <a:rPr lang="he-IL" sz="2800" b="1" dirty="0" smtClean="0"/>
              <a:t>פתוח</a:t>
            </a:r>
          </a:p>
          <a:p>
            <a:pPr marL="457200" indent="-457200" algn="ctr">
              <a:buFont typeface="Wingdings" panose="05000000000000000000" pitchFamily="2" charset="2"/>
              <a:buChar char="Ø"/>
            </a:pPr>
            <a:endParaRPr lang="he-IL" sz="2800" b="1" dirty="0" smtClean="0"/>
          </a:p>
          <a:p>
            <a:pPr marL="457200" indent="-457200" algn="ctr">
              <a:buFont typeface="Wingdings" panose="05000000000000000000" pitchFamily="2" charset="2"/>
              <a:buChar char="Ø"/>
            </a:pPr>
            <a:r>
              <a:rPr lang="he-IL" sz="2800" b="1" dirty="0" smtClean="0"/>
              <a:t>קידום </a:t>
            </a:r>
            <a:r>
              <a:rPr lang="he-IL" sz="2800" b="1" dirty="0"/>
              <a:t>מדיניות עירונית להקצאה ומיקום חניות נכים במרחב </a:t>
            </a:r>
            <a:r>
              <a:rPr lang="he-IL" sz="2800" b="1" dirty="0" smtClean="0"/>
              <a:t>הציבורי</a:t>
            </a:r>
            <a:endParaRPr lang="he-IL" sz="2800" b="1" dirty="0"/>
          </a:p>
          <a:p>
            <a:pPr marL="457200" indent="-457200" algn="ctr">
              <a:buFont typeface="Wingdings" panose="05000000000000000000" pitchFamily="2" charset="2"/>
              <a:buChar char="Ø"/>
            </a:pPr>
            <a:endParaRPr lang="he-IL" sz="2800" b="1" dirty="0" smtClean="0"/>
          </a:p>
          <a:p>
            <a:pPr marL="457200" indent="-457200" algn="ctr">
              <a:buFont typeface="Wingdings" panose="05000000000000000000" pitchFamily="2" charset="2"/>
              <a:buChar char="Ø"/>
            </a:pPr>
            <a:r>
              <a:rPr lang="he-IL" sz="2800" b="1" dirty="0" smtClean="0"/>
              <a:t>הקמת מרכז לתרבות מונגשת: הספריה לעיוורים</a:t>
            </a:r>
          </a:p>
          <a:p>
            <a:pPr marL="457200" indent="-457200" algn="ctr">
              <a:buFont typeface="Wingdings" panose="05000000000000000000" pitchFamily="2" charset="2"/>
              <a:buChar char="Ø"/>
            </a:pPr>
            <a:endParaRPr lang="he-IL" sz="2800" b="1" dirty="0"/>
          </a:p>
          <a:p>
            <a:pPr marL="457200" indent="-457200" algn="ctr">
              <a:buFont typeface="Wingdings" panose="05000000000000000000" pitchFamily="2" charset="2"/>
              <a:buChar char="Ø"/>
            </a:pPr>
            <a:endParaRPr lang="he-IL" sz="2800" b="1" dirty="0" smtClean="0"/>
          </a:p>
          <a:p>
            <a:pPr algn="ctr"/>
            <a:endParaRPr lang="he-IL" dirty="0"/>
          </a:p>
        </p:txBody>
      </p:sp>
    </p:spTree>
    <p:extLst>
      <p:ext uri="{BB962C8B-B14F-4D97-AF65-F5344CB8AC3E}">
        <p14:creationId xmlns:p14="http://schemas.microsoft.com/office/powerpoint/2010/main" val="398495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יוזמת העירייה</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3" name="מלבן 2"/>
          <p:cNvSpPr/>
          <p:nvPr/>
        </p:nvSpPr>
        <p:spPr>
          <a:xfrm>
            <a:off x="1008185" y="3223846"/>
            <a:ext cx="10175629" cy="369332"/>
          </a:xfrm>
          <a:prstGeom prst="rect">
            <a:avLst/>
          </a:prstGeom>
        </p:spPr>
        <p:txBody>
          <a:bodyPr wrap="square">
            <a:spAutoFit/>
          </a:bodyPr>
          <a:lstStyle/>
          <a:p>
            <a:pPr algn="just"/>
            <a:endParaRPr lang="he-IL" dirty="0"/>
          </a:p>
        </p:txBody>
      </p:sp>
      <p:sp>
        <p:nvSpPr>
          <p:cNvPr id="6" name="מלבן 5"/>
          <p:cNvSpPr/>
          <p:nvPr/>
        </p:nvSpPr>
        <p:spPr>
          <a:xfrm>
            <a:off x="1125417" y="1800305"/>
            <a:ext cx="10585939" cy="1631216"/>
          </a:xfrm>
          <a:prstGeom prst="rect">
            <a:avLst/>
          </a:prstGeom>
        </p:spPr>
        <p:txBody>
          <a:bodyPr wrap="square">
            <a:spAutoFit/>
          </a:bodyPr>
          <a:lstStyle/>
          <a:p>
            <a:endParaRPr lang="he-IL" dirty="0" smtClean="0"/>
          </a:p>
          <a:p>
            <a:pPr algn="ctr"/>
            <a:r>
              <a:rPr lang="he-IL" sz="3200" b="1" dirty="0" smtClean="0"/>
              <a:t>דוגמה ליוזמה: קידום מדיניות </a:t>
            </a:r>
            <a:r>
              <a:rPr lang="he-IL" sz="3200" b="1" dirty="0"/>
              <a:t>עירונית </a:t>
            </a:r>
            <a:endParaRPr lang="he-IL" sz="3200" b="1" dirty="0" smtClean="0"/>
          </a:p>
          <a:p>
            <a:pPr algn="ctr"/>
            <a:r>
              <a:rPr lang="he-IL" sz="3200" b="1" dirty="0" smtClean="0"/>
              <a:t>להקצאה </a:t>
            </a:r>
            <a:r>
              <a:rPr lang="he-IL" sz="3200" b="1" dirty="0"/>
              <a:t>ומיקום חניות נכים במרחב </a:t>
            </a:r>
            <a:r>
              <a:rPr lang="he-IL" sz="3200" b="1" dirty="0" smtClean="0"/>
              <a:t>הציבורי</a:t>
            </a:r>
            <a:endParaRPr lang="he-IL" sz="3200" b="1" dirty="0"/>
          </a:p>
          <a:p>
            <a:endParaRPr lang="he-IL" dirty="0"/>
          </a:p>
        </p:txBody>
      </p:sp>
      <p:sp>
        <p:nvSpPr>
          <p:cNvPr id="7" name="מלבן 6"/>
          <p:cNvSpPr/>
          <p:nvPr/>
        </p:nvSpPr>
        <p:spPr>
          <a:xfrm>
            <a:off x="703384" y="3462827"/>
            <a:ext cx="10691446" cy="3107783"/>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2" name="מלבן 1"/>
          <p:cNvSpPr/>
          <p:nvPr/>
        </p:nvSpPr>
        <p:spPr>
          <a:xfrm>
            <a:off x="703384" y="3596938"/>
            <a:ext cx="10480430" cy="2739211"/>
          </a:xfrm>
          <a:prstGeom prst="rect">
            <a:avLst/>
          </a:prstGeom>
        </p:spPr>
        <p:txBody>
          <a:bodyPr wrap="square">
            <a:spAutoFit/>
          </a:bodyPr>
          <a:lstStyle/>
          <a:p>
            <a:pPr>
              <a:spcBef>
                <a:spcPts val="2400"/>
              </a:spcBef>
            </a:pPr>
            <a:r>
              <a:rPr lang="he-IL" sz="2800" b="1" dirty="0" smtClean="0">
                <a:latin typeface="Blender" pitchFamily="18" charset="-79"/>
              </a:rPr>
              <a:t>מצב קיים בכל העיר: </a:t>
            </a:r>
          </a:p>
          <a:p>
            <a:pPr marL="457200" indent="-457200">
              <a:spcBef>
                <a:spcPts val="2400"/>
              </a:spcBef>
              <a:buFont typeface="Wingdings" panose="05000000000000000000" pitchFamily="2" charset="2"/>
              <a:buChar char="Ø"/>
            </a:pPr>
            <a:r>
              <a:rPr lang="he-IL" sz="2800" b="1" dirty="0" smtClean="0">
                <a:latin typeface="Blender" pitchFamily="18" charset="-79"/>
              </a:rPr>
              <a:t>סה"כ מקומות חניה בעיר (רחובות  + חניונים ציבוריים): כ-150,000</a:t>
            </a:r>
          </a:p>
          <a:p>
            <a:pPr marL="457200" indent="-457200">
              <a:spcBef>
                <a:spcPts val="2400"/>
              </a:spcBef>
              <a:buFont typeface="Wingdings" panose="05000000000000000000" pitchFamily="2" charset="2"/>
              <a:buChar char="Ø"/>
            </a:pPr>
            <a:r>
              <a:rPr lang="he-IL" sz="2800" b="1" dirty="0" smtClean="0">
                <a:latin typeface="Blender" pitchFamily="18" charset="-79"/>
              </a:rPr>
              <a:t>חניות נכים אישיות: כ-1,230  </a:t>
            </a:r>
          </a:p>
          <a:p>
            <a:pPr marL="457200" indent="-457200">
              <a:spcBef>
                <a:spcPts val="2400"/>
              </a:spcBef>
              <a:buFont typeface="Wingdings" panose="05000000000000000000" pitchFamily="2" charset="2"/>
              <a:buChar char="Ø"/>
            </a:pPr>
            <a:r>
              <a:rPr lang="he-IL" sz="2800" b="1" dirty="0" smtClean="0">
                <a:latin typeface="Blender" pitchFamily="18" charset="-79"/>
              </a:rPr>
              <a:t>חניות נכים ציבוריות (במרחב הציבורי): כ-360</a:t>
            </a:r>
            <a:endParaRPr lang="he-IL" sz="2800" b="1" dirty="0">
              <a:latin typeface="Blender" pitchFamily="18" charset="-79"/>
            </a:endParaRPr>
          </a:p>
        </p:txBody>
      </p:sp>
    </p:spTree>
    <p:extLst>
      <p:ext uri="{BB962C8B-B14F-4D97-AF65-F5344CB8AC3E}">
        <p14:creationId xmlns:p14="http://schemas.microsoft.com/office/powerpoint/2010/main" val="3868673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3" name="מלבן 12"/>
          <p:cNvSpPr/>
          <p:nvPr/>
        </p:nvSpPr>
        <p:spPr>
          <a:xfrm>
            <a:off x="8299937" y="3199822"/>
            <a:ext cx="3552092" cy="3107783"/>
          </a:xfrm>
          <a:prstGeom prst="rect">
            <a:avLst/>
          </a:prstGeom>
          <a:solidFill>
            <a:schemeClr val="bg1">
              <a:alpha val="7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24000" bIns="0" rtlCol="1" anchor="ctr"/>
          <a:lstStyle/>
          <a:p>
            <a:pPr algn="ctr"/>
            <a:endParaRPr lang="he-IL" dirty="0">
              <a:latin typeface="Carmelit Bold" pitchFamily="2" charset="-79"/>
              <a:cs typeface="Carmelit Bold" pitchFamily="2" charset="-79"/>
            </a:endParaRPr>
          </a:p>
        </p:txBody>
      </p:sp>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יוזמת </a:t>
            </a:r>
            <a:r>
              <a:rPr lang="he-IL" dirty="0">
                <a:solidFill>
                  <a:schemeClr val="bg1"/>
                </a:solidFill>
                <a:latin typeface="Carmelit Bold" pitchFamily="2" charset="-79"/>
                <a:cs typeface="Carmelit Bold" pitchFamily="2" charset="-79"/>
              </a:rPr>
              <a:t>העירייה</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3" name="מלבן 2"/>
          <p:cNvSpPr/>
          <p:nvPr/>
        </p:nvSpPr>
        <p:spPr>
          <a:xfrm>
            <a:off x="1008185" y="3223846"/>
            <a:ext cx="10175629" cy="369332"/>
          </a:xfrm>
          <a:prstGeom prst="rect">
            <a:avLst/>
          </a:prstGeom>
        </p:spPr>
        <p:txBody>
          <a:bodyPr wrap="square">
            <a:spAutoFit/>
          </a:bodyPr>
          <a:lstStyle/>
          <a:p>
            <a:pPr algn="just"/>
            <a:endParaRPr lang="he-IL" dirty="0"/>
          </a:p>
        </p:txBody>
      </p:sp>
      <p:sp>
        <p:nvSpPr>
          <p:cNvPr id="6" name="מלבן 5"/>
          <p:cNvSpPr/>
          <p:nvPr/>
        </p:nvSpPr>
        <p:spPr>
          <a:xfrm>
            <a:off x="8100646" y="3221898"/>
            <a:ext cx="4091354" cy="2431435"/>
          </a:xfrm>
          <a:prstGeom prst="rect">
            <a:avLst/>
          </a:prstGeom>
        </p:spPr>
        <p:txBody>
          <a:bodyPr wrap="square">
            <a:spAutoFit/>
          </a:bodyPr>
          <a:lstStyle/>
          <a:p>
            <a:endParaRPr lang="he-IL" sz="2000" dirty="0" smtClean="0"/>
          </a:p>
          <a:p>
            <a:pPr algn="ctr">
              <a:lnSpc>
                <a:spcPct val="200000"/>
              </a:lnSpc>
            </a:pPr>
            <a:r>
              <a:rPr lang="he-IL" sz="2800" b="1" dirty="0" smtClean="0"/>
              <a:t>דוגמה לפיילוט: </a:t>
            </a:r>
          </a:p>
          <a:p>
            <a:pPr algn="ctr">
              <a:lnSpc>
                <a:spcPct val="200000"/>
              </a:lnSpc>
            </a:pPr>
            <a:r>
              <a:rPr lang="he-IL" sz="2800" b="1" dirty="0" smtClean="0"/>
              <a:t>אזור רוטשילד-פלורנטין</a:t>
            </a:r>
            <a:endParaRPr lang="he-IL" sz="2800" b="1" dirty="0"/>
          </a:p>
          <a:p>
            <a:endParaRPr lang="he-IL" sz="2000" dirty="0"/>
          </a:p>
        </p:txBody>
      </p:sp>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93" y="2532200"/>
            <a:ext cx="4713600" cy="4208571"/>
          </a:xfrm>
          <a:prstGeom prst="rect">
            <a:avLst/>
          </a:prstGeom>
        </p:spPr>
      </p:pic>
      <p:graphicFrame>
        <p:nvGraphicFramePr>
          <p:cNvPr id="10" name="טבלה 9"/>
          <p:cNvGraphicFramePr>
            <a:graphicFrameLocks noGrp="1"/>
          </p:cNvGraphicFramePr>
          <p:nvPr>
            <p:extLst>
              <p:ext uri="{D42A27DB-BD31-4B8C-83A1-F6EECF244321}">
                <p14:modId xmlns:p14="http://schemas.microsoft.com/office/powerpoint/2010/main" val="3855550236"/>
              </p:ext>
            </p:extLst>
          </p:nvPr>
        </p:nvGraphicFramePr>
        <p:xfrm>
          <a:off x="5134708" y="2532198"/>
          <a:ext cx="2954214" cy="4208573"/>
        </p:xfrm>
        <a:graphic>
          <a:graphicData uri="http://schemas.openxmlformats.org/drawingml/2006/table">
            <a:tbl>
              <a:tblPr rtl="1">
                <a:tableStyleId>{BC89EF96-8CEA-46FF-86C4-4CE0E7609802}</a:tableStyleId>
              </a:tblPr>
              <a:tblGrid>
                <a:gridCol w="1561422"/>
                <a:gridCol w="1392792"/>
              </a:tblGrid>
              <a:tr h="1295296">
                <a:tc>
                  <a:txBody>
                    <a:bodyPr/>
                    <a:lstStyle/>
                    <a:p>
                      <a:pPr marL="0" algn="ctr" defTabSz="914400" rtl="1" eaLnBrk="1" latinLnBrk="0" hangingPunct="1">
                        <a:lnSpc>
                          <a:spcPct val="150000"/>
                        </a:lnSpc>
                        <a:spcAft>
                          <a:spcPts val="0"/>
                        </a:spcAft>
                        <a:tabLst>
                          <a:tab pos="3563620" algn="l"/>
                        </a:tabLst>
                      </a:pPr>
                      <a:r>
                        <a:rPr lang="he-IL" sz="1400" b="1" kern="1200" dirty="0" smtClean="0">
                          <a:solidFill>
                            <a:schemeClr val="tx1"/>
                          </a:solidFill>
                          <a:effectLst/>
                          <a:latin typeface="+mn-lt"/>
                          <a:ea typeface="+mn-ea"/>
                          <a:cs typeface="+mn-cs"/>
                        </a:rPr>
                        <a:t>מצב קיים</a:t>
                      </a:r>
                      <a:endParaRPr lang="en-US" sz="1400" b="1" kern="1200" dirty="0">
                        <a:solidFill>
                          <a:schemeClr val="tx1"/>
                        </a:solidFill>
                        <a:effectLst/>
                        <a:latin typeface="+mn-lt"/>
                        <a:ea typeface="+mn-ea"/>
                        <a:cs typeface="+mn-cs"/>
                      </a:endParaRPr>
                    </a:p>
                  </a:txBody>
                  <a:tcPr marL="68580" marR="68580" marT="0" marB="0" anchor="ctr"/>
                </a:tc>
                <a:tc>
                  <a:txBody>
                    <a:bodyPr/>
                    <a:lstStyle/>
                    <a:p>
                      <a:pPr algn="ctr" rtl="1">
                        <a:lnSpc>
                          <a:spcPct val="150000"/>
                        </a:lnSpc>
                        <a:spcAft>
                          <a:spcPts val="0"/>
                        </a:spcAft>
                        <a:tabLst>
                          <a:tab pos="3563620" algn="l"/>
                        </a:tabLst>
                      </a:pPr>
                      <a:r>
                        <a:rPr lang="he-IL" sz="1600" b="1" kern="1200" dirty="0" smtClean="0">
                          <a:solidFill>
                            <a:schemeClr val="tx1"/>
                          </a:solidFill>
                          <a:effectLst/>
                          <a:latin typeface="+mn-lt"/>
                          <a:ea typeface="+mn-ea"/>
                          <a:cs typeface="+mn-cs"/>
                        </a:rPr>
                        <a:t>4   ברחוב</a:t>
                      </a:r>
                    </a:p>
                    <a:p>
                      <a:pPr algn="ctr" rtl="1">
                        <a:lnSpc>
                          <a:spcPct val="150000"/>
                        </a:lnSpc>
                        <a:spcAft>
                          <a:spcPts val="0"/>
                        </a:spcAft>
                        <a:tabLst>
                          <a:tab pos="3563620" algn="l"/>
                        </a:tabLst>
                      </a:pPr>
                      <a:r>
                        <a:rPr lang="he-IL" sz="1600" b="1" kern="1200" dirty="0" smtClean="0">
                          <a:solidFill>
                            <a:schemeClr val="tx1"/>
                          </a:solidFill>
                          <a:effectLst/>
                          <a:latin typeface="+mn-lt"/>
                          <a:ea typeface="+mn-ea"/>
                          <a:cs typeface="+mn-cs"/>
                        </a:rPr>
                        <a:t>38 בחניונים</a:t>
                      </a:r>
                      <a:endParaRPr lang="en-US" sz="1600" b="1" kern="1200" dirty="0">
                        <a:solidFill>
                          <a:schemeClr val="tx1"/>
                        </a:solidFill>
                        <a:effectLst/>
                        <a:latin typeface="+mn-lt"/>
                        <a:ea typeface="+mn-ea"/>
                        <a:cs typeface="+mn-cs"/>
                      </a:endParaRPr>
                    </a:p>
                  </a:txBody>
                  <a:tcPr marL="61718" marR="61718" marT="0" marB="0" anchor="ctr"/>
                </a:tc>
              </a:tr>
              <a:tr h="1295296">
                <a:tc>
                  <a:txBody>
                    <a:bodyPr/>
                    <a:lstStyle/>
                    <a:p>
                      <a:pPr marL="0" algn="ctr" defTabSz="914400" rtl="1" eaLnBrk="1" latinLnBrk="0" hangingPunct="1">
                        <a:lnSpc>
                          <a:spcPct val="150000"/>
                        </a:lnSpc>
                        <a:spcAft>
                          <a:spcPts val="0"/>
                        </a:spcAft>
                        <a:tabLst>
                          <a:tab pos="3563620" algn="l"/>
                        </a:tabLst>
                      </a:pPr>
                      <a:r>
                        <a:rPr lang="he-IL" sz="1400" b="1" kern="1200" dirty="0" smtClean="0">
                          <a:solidFill>
                            <a:schemeClr val="tx1"/>
                          </a:solidFill>
                          <a:effectLst/>
                          <a:latin typeface="+mn-lt"/>
                          <a:ea typeface="+mn-ea"/>
                          <a:cs typeface="+mn-cs"/>
                        </a:rPr>
                        <a:t>כמות נדרשת </a:t>
                      </a:r>
                      <a:r>
                        <a:rPr lang="he-IL" sz="1400" b="1" kern="1200" dirty="0">
                          <a:solidFill>
                            <a:schemeClr val="tx1"/>
                          </a:solidFill>
                          <a:effectLst/>
                          <a:latin typeface="+mn-lt"/>
                          <a:ea typeface="+mn-ea"/>
                          <a:cs typeface="+mn-cs"/>
                        </a:rPr>
                        <a:t>ע"פ </a:t>
                      </a:r>
                      <a:r>
                        <a:rPr lang="he-IL" sz="1400" b="1" kern="1200" dirty="0" smtClean="0">
                          <a:solidFill>
                            <a:schemeClr val="tx1"/>
                          </a:solidFill>
                          <a:effectLst/>
                          <a:latin typeface="+mn-lt"/>
                          <a:ea typeface="+mn-ea"/>
                          <a:cs typeface="+mn-cs"/>
                        </a:rPr>
                        <a:t>המודל</a:t>
                      </a:r>
                      <a:endParaRPr lang="en-US" sz="1400" b="1" kern="1200" dirty="0">
                        <a:solidFill>
                          <a:schemeClr val="tx1"/>
                        </a:solidFill>
                        <a:effectLst/>
                        <a:latin typeface="+mn-lt"/>
                        <a:ea typeface="+mn-ea"/>
                        <a:cs typeface="+mn-cs"/>
                      </a:endParaRPr>
                    </a:p>
                  </a:txBody>
                  <a:tcPr marL="68580" marR="68580" marT="0" marB="0" anchor="ctr"/>
                </a:tc>
                <a:tc>
                  <a:txBody>
                    <a:bodyPr/>
                    <a:lstStyle/>
                    <a:p>
                      <a:pPr algn="ctr" rtl="1">
                        <a:lnSpc>
                          <a:spcPct val="150000"/>
                        </a:lnSpc>
                        <a:spcAft>
                          <a:spcPts val="0"/>
                        </a:spcAft>
                        <a:tabLst>
                          <a:tab pos="3563620" algn="l"/>
                        </a:tabLst>
                      </a:pPr>
                      <a:r>
                        <a:rPr lang="he-IL" sz="1600" b="1" kern="1200" dirty="0" smtClean="0">
                          <a:solidFill>
                            <a:schemeClr val="tx1"/>
                          </a:solidFill>
                          <a:effectLst/>
                          <a:latin typeface="+mn-lt"/>
                          <a:ea typeface="+mn-ea"/>
                          <a:cs typeface="+mn-cs"/>
                        </a:rPr>
                        <a:t>18 ברחוב</a:t>
                      </a:r>
                    </a:p>
                    <a:p>
                      <a:pPr algn="ctr" rtl="1">
                        <a:lnSpc>
                          <a:spcPct val="150000"/>
                        </a:lnSpc>
                        <a:spcAft>
                          <a:spcPts val="0"/>
                        </a:spcAft>
                        <a:tabLst>
                          <a:tab pos="3563620" algn="l"/>
                        </a:tabLst>
                      </a:pPr>
                      <a:r>
                        <a:rPr lang="he-IL" sz="1600" b="1" kern="1200" dirty="0" smtClean="0">
                          <a:solidFill>
                            <a:schemeClr val="tx1"/>
                          </a:solidFill>
                          <a:effectLst/>
                          <a:latin typeface="+mn-lt"/>
                          <a:ea typeface="+mn-ea"/>
                          <a:cs typeface="+mn-cs"/>
                        </a:rPr>
                        <a:t>78</a:t>
                      </a:r>
                      <a:r>
                        <a:rPr lang="he-IL" sz="1600" b="1" kern="1200" baseline="0" dirty="0" smtClean="0">
                          <a:solidFill>
                            <a:schemeClr val="tx1"/>
                          </a:solidFill>
                          <a:effectLst/>
                          <a:latin typeface="+mn-lt"/>
                          <a:ea typeface="+mn-ea"/>
                          <a:cs typeface="+mn-cs"/>
                        </a:rPr>
                        <a:t> בחניונים</a:t>
                      </a:r>
                      <a:endParaRPr lang="en-US" sz="1600" b="1" kern="1200" dirty="0">
                        <a:solidFill>
                          <a:schemeClr val="tx1"/>
                        </a:solidFill>
                        <a:effectLst/>
                        <a:latin typeface="+mn-lt"/>
                        <a:ea typeface="+mn-ea"/>
                        <a:cs typeface="+mn-cs"/>
                      </a:endParaRPr>
                    </a:p>
                  </a:txBody>
                  <a:tcPr marL="61718" marR="61718" marT="0" marB="0" anchor="ctr"/>
                </a:tc>
              </a:tr>
              <a:tr h="1617981">
                <a:tc>
                  <a:txBody>
                    <a:bodyPr/>
                    <a:lstStyle/>
                    <a:p>
                      <a:pPr marL="0" algn="ctr" defTabSz="914400" rtl="1" eaLnBrk="1" latinLnBrk="0" hangingPunct="1">
                        <a:lnSpc>
                          <a:spcPct val="150000"/>
                        </a:lnSpc>
                        <a:spcAft>
                          <a:spcPts val="0"/>
                        </a:spcAft>
                        <a:tabLst>
                          <a:tab pos="3563620" algn="l"/>
                        </a:tabLst>
                      </a:pPr>
                      <a:r>
                        <a:rPr lang="he-IL" sz="1400" b="1" kern="1200" dirty="0">
                          <a:solidFill>
                            <a:schemeClr val="tx1"/>
                          </a:solidFill>
                          <a:effectLst/>
                          <a:latin typeface="+mn-lt"/>
                          <a:ea typeface="+mn-ea"/>
                          <a:cs typeface="+mn-cs"/>
                        </a:rPr>
                        <a:t>תוספת </a:t>
                      </a:r>
                      <a:r>
                        <a:rPr lang="he-IL" sz="1400" b="1" kern="1200" dirty="0" smtClean="0">
                          <a:solidFill>
                            <a:schemeClr val="tx1"/>
                          </a:solidFill>
                          <a:effectLst/>
                          <a:latin typeface="+mn-lt"/>
                          <a:ea typeface="+mn-ea"/>
                          <a:cs typeface="+mn-cs"/>
                        </a:rPr>
                        <a:t>נדרשת </a:t>
                      </a:r>
                      <a:r>
                        <a:rPr lang="he-IL" sz="1400" b="1" kern="1200" dirty="0">
                          <a:solidFill>
                            <a:schemeClr val="tx1"/>
                          </a:solidFill>
                          <a:effectLst/>
                          <a:latin typeface="+mn-lt"/>
                          <a:ea typeface="+mn-ea"/>
                          <a:cs typeface="+mn-cs"/>
                        </a:rPr>
                        <a:t>לפי המודל</a:t>
                      </a:r>
                      <a:endParaRPr lang="en-US" sz="1400" b="1" kern="1200" dirty="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algn="ctr" defTabSz="914400" rtl="1" eaLnBrk="1" latinLnBrk="0" hangingPunct="1">
                        <a:lnSpc>
                          <a:spcPct val="150000"/>
                        </a:lnSpc>
                        <a:spcAft>
                          <a:spcPts val="0"/>
                        </a:spcAft>
                        <a:tabLst>
                          <a:tab pos="3563620" algn="l"/>
                        </a:tabLst>
                      </a:pPr>
                      <a:r>
                        <a:rPr lang="he-IL" sz="1600" b="1" kern="1200" baseline="0" dirty="0" smtClean="0">
                          <a:solidFill>
                            <a:schemeClr val="tx1"/>
                          </a:solidFill>
                          <a:effectLst/>
                          <a:latin typeface="+mn-lt"/>
                          <a:ea typeface="+mn-ea"/>
                          <a:cs typeface="+mn-cs"/>
                        </a:rPr>
                        <a:t>14 ברחוב</a:t>
                      </a:r>
                    </a:p>
                    <a:p>
                      <a:pPr marL="0" algn="ctr" defTabSz="914400" rtl="1" eaLnBrk="1" latinLnBrk="0" hangingPunct="1">
                        <a:lnSpc>
                          <a:spcPct val="150000"/>
                        </a:lnSpc>
                        <a:spcAft>
                          <a:spcPts val="0"/>
                        </a:spcAft>
                        <a:tabLst>
                          <a:tab pos="3563620" algn="l"/>
                        </a:tabLst>
                      </a:pPr>
                      <a:r>
                        <a:rPr lang="he-IL" sz="1600" b="1" kern="1200" baseline="0" dirty="0" smtClean="0">
                          <a:solidFill>
                            <a:schemeClr val="tx1"/>
                          </a:solidFill>
                          <a:effectLst/>
                          <a:latin typeface="+mn-lt"/>
                          <a:ea typeface="+mn-ea"/>
                          <a:cs typeface="+mn-cs"/>
                        </a:rPr>
                        <a:t>40 בחניונים</a:t>
                      </a:r>
                      <a:endParaRPr lang="en-US" sz="1600" b="1" kern="1200" baseline="0" dirty="0">
                        <a:solidFill>
                          <a:schemeClr val="tx1"/>
                        </a:solidFill>
                        <a:effectLst/>
                        <a:latin typeface="+mn-lt"/>
                        <a:ea typeface="+mn-ea"/>
                        <a:cs typeface="+mn-cs"/>
                      </a:endParaRPr>
                    </a:p>
                  </a:txBody>
                  <a:tcPr marL="61718" marR="61718" marT="0" marB="0" anchor="ctr">
                    <a:solidFill>
                      <a:schemeClr val="accent1">
                        <a:lumMod val="20000"/>
                        <a:lumOff val="80000"/>
                      </a:schemeClr>
                    </a:solidFill>
                  </a:tcPr>
                </a:tc>
              </a:tr>
            </a:tbl>
          </a:graphicData>
        </a:graphic>
      </p:graphicFrame>
      <p:sp>
        <p:nvSpPr>
          <p:cNvPr id="4" name="מלבן 3"/>
          <p:cNvSpPr/>
          <p:nvPr/>
        </p:nvSpPr>
        <p:spPr>
          <a:xfrm>
            <a:off x="1192823" y="1407273"/>
            <a:ext cx="10017370" cy="954107"/>
          </a:xfrm>
          <a:prstGeom prst="rect">
            <a:avLst/>
          </a:prstGeom>
        </p:spPr>
        <p:txBody>
          <a:bodyPr wrap="square">
            <a:spAutoFit/>
          </a:bodyPr>
          <a:lstStyle/>
          <a:p>
            <a:pPr algn="ctr">
              <a:lnSpc>
                <a:spcPct val="200000"/>
              </a:lnSpc>
            </a:pPr>
            <a:r>
              <a:rPr lang="he-IL" sz="2800" b="1" dirty="0"/>
              <a:t>קידום מדיניות עירונית להקצאה ומיקום חניות נכים במרחב הציבורי</a:t>
            </a:r>
          </a:p>
        </p:txBody>
      </p:sp>
    </p:spTree>
    <p:extLst>
      <p:ext uri="{BB962C8B-B14F-4D97-AF65-F5344CB8AC3E}">
        <p14:creationId xmlns:p14="http://schemas.microsoft.com/office/powerpoint/2010/main" val="1718233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err="1" smtClean="0">
                <a:solidFill>
                  <a:schemeClr val="bg1"/>
                </a:solidFill>
                <a:latin typeface="Carmelit Bold" pitchFamily="2" charset="-79"/>
                <a:cs typeface="Carmelit Bold" pitchFamily="2" charset="-79"/>
              </a:rPr>
              <a:t>הנגשת</a:t>
            </a:r>
            <a:r>
              <a:rPr lang="he-IL" dirty="0" smtClean="0">
                <a:solidFill>
                  <a:schemeClr val="bg1"/>
                </a:solidFill>
                <a:latin typeface="Carmelit Bold" pitchFamily="2" charset="-79"/>
                <a:cs typeface="Carmelit Bold" pitchFamily="2" charset="-79"/>
              </a:rPr>
              <a:t> </a:t>
            </a:r>
            <a:r>
              <a:rPr lang="he-IL" dirty="0">
                <a:solidFill>
                  <a:schemeClr val="bg1"/>
                </a:solidFill>
                <a:latin typeface="Carmelit Bold" pitchFamily="2" charset="-79"/>
                <a:cs typeface="Carmelit Bold" pitchFamily="2" charset="-79"/>
              </a:rPr>
              <a:t>מוסדות חינוך וקהילה </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3" name="מלבן 2"/>
          <p:cNvSpPr/>
          <p:nvPr/>
        </p:nvSpPr>
        <p:spPr>
          <a:xfrm>
            <a:off x="1008185" y="3223846"/>
            <a:ext cx="10175629" cy="369332"/>
          </a:xfrm>
          <a:prstGeom prst="rect">
            <a:avLst/>
          </a:prstGeom>
        </p:spPr>
        <p:txBody>
          <a:bodyPr wrap="square">
            <a:spAutoFit/>
          </a:bodyPr>
          <a:lstStyle/>
          <a:p>
            <a:pPr algn="just"/>
            <a:endParaRPr lang="he-IL" dirty="0"/>
          </a:p>
        </p:txBody>
      </p:sp>
      <p:sp>
        <p:nvSpPr>
          <p:cNvPr id="6" name="מלבן 5"/>
          <p:cNvSpPr/>
          <p:nvPr/>
        </p:nvSpPr>
        <p:spPr>
          <a:xfrm>
            <a:off x="3048000" y="2138512"/>
            <a:ext cx="7397262" cy="646331"/>
          </a:xfrm>
          <a:prstGeom prst="rect">
            <a:avLst/>
          </a:prstGeom>
        </p:spPr>
        <p:txBody>
          <a:bodyPr wrap="square">
            <a:spAutoFit/>
          </a:bodyPr>
          <a:lstStyle/>
          <a:p>
            <a:endParaRPr lang="he-IL" dirty="0" smtClean="0"/>
          </a:p>
          <a:p>
            <a:endParaRPr lang="he-IL" dirty="0"/>
          </a:p>
        </p:txBody>
      </p:sp>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37" y="2590631"/>
            <a:ext cx="7326923" cy="4067175"/>
          </a:xfrm>
          <a:prstGeom prst="rect">
            <a:avLst/>
          </a:prstGeom>
          <a:effectLst>
            <a:softEdge rad="127000"/>
          </a:effectLst>
        </p:spPr>
      </p:pic>
      <p:sp>
        <p:nvSpPr>
          <p:cNvPr id="9" name="מלבן 8"/>
          <p:cNvSpPr/>
          <p:nvPr/>
        </p:nvSpPr>
        <p:spPr>
          <a:xfrm>
            <a:off x="803030" y="1151824"/>
            <a:ext cx="10585939" cy="1569660"/>
          </a:xfrm>
          <a:prstGeom prst="rect">
            <a:avLst/>
          </a:prstGeom>
        </p:spPr>
        <p:txBody>
          <a:bodyPr wrap="square">
            <a:spAutoFit/>
          </a:bodyPr>
          <a:lstStyle/>
          <a:p>
            <a:endParaRPr lang="he-IL" sz="3200" dirty="0" smtClean="0"/>
          </a:p>
          <a:p>
            <a:pPr algn="ctr"/>
            <a:r>
              <a:rPr lang="he-IL" sz="3200" b="1" dirty="0" smtClean="0"/>
              <a:t> </a:t>
            </a:r>
            <a:r>
              <a:rPr lang="he-IL" sz="3200" b="1" dirty="0"/>
              <a:t>מרכז קהילתי וגן ילדים דב הוז</a:t>
            </a:r>
          </a:p>
          <a:p>
            <a:endParaRPr lang="he-IL" sz="3200" dirty="0"/>
          </a:p>
        </p:txBody>
      </p:sp>
      <p:sp>
        <p:nvSpPr>
          <p:cNvPr id="8" name="פיצוץ 2 7"/>
          <p:cNvSpPr/>
          <p:nvPr/>
        </p:nvSpPr>
        <p:spPr>
          <a:xfrm rot="20733651">
            <a:off x="424427" y="2519978"/>
            <a:ext cx="2825354" cy="2394407"/>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smtClean="0">
                <a:solidFill>
                  <a:schemeClr val="bg1"/>
                </a:solidFill>
              </a:rPr>
              <a:t>בוצע!</a:t>
            </a:r>
            <a:endParaRPr lang="he-IL" sz="3600" b="1" dirty="0">
              <a:solidFill>
                <a:schemeClr val="bg1"/>
              </a:solidFill>
            </a:endParaRPr>
          </a:p>
        </p:txBody>
      </p:sp>
    </p:spTree>
    <p:extLst>
      <p:ext uri="{BB962C8B-B14F-4D97-AF65-F5344CB8AC3E}">
        <p14:creationId xmlns:p14="http://schemas.microsoft.com/office/powerpoint/2010/main" val="1583839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a:t>
            </a:r>
            <a:r>
              <a:rPr lang="he-IL" dirty="0" err="1" smtClean="0">
                <a:solidFill>
                  <a:schemeClr val="bg1"/>
                </a:solidFill>
                <a:latin typeface="Carmelit Bold" pitchFamily="2" charset="-79"/>
                <a:cs typeface="Carmelit Bold" pitchFamily="2" charset="-79"/>
              </a:rPr>
              <a:t>הנגשת</a:t>
            </a:r>
            <a:r>
              <a:rPr lang="he-IL" dirty="0" smtClean="0">
                <a:solidFill>
                  <a:schemeClr val="bg1"/>
                </a:solidFill>
                <a:latin typeface="Carmelit Bold" pitchFamily="2" charset="-79"/>
                <a:cs typeface="Carmelit Bold" pitchFamily="2" charset="-79"/>
              </a:rPr>
              <a:t> מוסדות ציבור</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10" name="TextBox 9"/>
          <p:cNvSpPr txBox="1"/>
          <p:nvPr/>
        </p:nvSpPr>
        <p:spPr>
          <a:xfrm>
            <a:off x="2384086" y="1620765"/>
            <a:ext cx="7423827" cy="584775"/>
          </a:xfrm>
          <a:prstGeom prst="rect">
            <a:avLst/>
          </a:prstGeom>
          <a:noFill/>
        </p:spPr>
        <p:txBody>
          <a:bodyPr wrap="none" rtlCol="1">
            <a:spAutoFit/>
          </a:bodyPr>
          <a:lstStyle/>
          <a:p>
            <a:r>
              <a:rPr lang="he-IL" sz="3200" b="1" dirty="0" smtClean="0"/>
              <a:t>ביצוע רמפת כניסה, המשכן לאומנויות הבמה</a:t>
            </a:r>
            <a:endParaRPr lang="he-IL" sz="3200" b="1" dirty="0"/>
          </a:p>
        </p:txBody>
      </p:sp>
      <p:pic>
        <p:nvPicPr>
          <p:cNvPr id="1026" name="Picture 2" descr="C:\Users\c0546601\Desktop\יפתח זמני\unname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449551" y="2461971"/>
            <a:ext cx="7292898" cy="40298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6" name="פיצוץ 2 15"/>
          <p:cNvSpPr/>
          <p:nvPr/>
        </p:nvSpPr>
        <p:spPr>
          <a:xfrm rot="20733651">
            <a:off x="424427" y="2519978"/>
            <a:ext cx="2825354" cy="2394407"/>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smtClean="0">
                <a:solidFill>
                  <a:schemeClr val="bg1"/>
                </a:solidFill>
              </a:rPr>
              <a:t>בוצע!</a:t>
            </a:r>
            <a:endParaRPr lang="he-IL" sz="3600" b="1" dirty="0">
              <a:solidFill>
                <a:schemeClr val="bg1"/>
              </a:solidFill>
            </a:endParaRPr>
          </a:p>
        </p:txBody>
      </p:sp>
    </p:spTree>
    <p:extLst>
      <p:ext uri="{BB962C8B-B14F-4D97-AF65-F5344CB8AC3E}">
        <p14:creationId xmlns:p14="http://schemas.microsoft.com/office/powerpoint/2010/main" val="429795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נגישות  - הגדרות החוק</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13" name="TextBox 12"/>
          <p:cNvSpPr txBox="1"/>
          <p:nvPr/>
        </p:nvSpPr>
        <p:spPr>
          <a:xfrm>
            <a:off x="141402" y="4977354"/>
            <a:ext cx="11510126" cy="1631216"/>
          </a:xfrm>
          <a:prstGeom prst="rect">
            <a:avLst/>
          </a:prstGeom>
          <a:noFill/>
        </p:spPr>
        <p:txBody>
          <a:bodyPr wrap="square" rtlCol="1">
            <a:spAutoFit/>
          </a:bodyPr>
          <a:lstStyle/>
          <a:p>
            <a:pPr marL="285750" indent="-285750">
              <a:buFont typeface="Wingdings" panose="05000000000000000000" pitchFamily="2" charset="2"/>
              <a:buChar char="Ø"/>
            </a:pPr>
            <a:r>
              <a:rPr lang="he-IL" sz="2000" b="1" dirty="0" smtClean="0">
                <a:latin typeface="David" panose="020E0502060401010101" pitchFamily="34" charset="-79"/>
                <a:cs typeface="David" panose="020E0502060401010101" pitchFamily="34" charset="-79"/>
              </a:rPr>
              <a:t>נגישות -</a:t>
            </a:r>
            <a:r>
              <a:rPr lang="he-IL" sz="2000" b="1" dirty="0">
                <a:latin typeface="David" panose="020E0502060401010101" pitchFamily="34" charset="-79"/>
                <a:cs typeface="David" panose="020E0502060401010101" pitchFamily="34" charset="-79"/>
              </a:rPr>
              <a:t> </a:t>
            </a:r>
            <a:r>
              <a:rPr lang="he-IL" sz="2000" b="1" dirty="0" smtClean="0">
                <a:latin typeface="David" panose="020E0502060401010101" pitchFamily="34" charset="-79"/>
                <a:cs typeface="David" panose="020E0502060401010101" pitchFamily="34" charset="-79"/>
              </a:rPr>
              <a:t>"אפשרות </a:t>
            </a:r>
            <a:r>
              <a:rPr lang="he-IL" sz="2000" b="1" dirty="0">
                <a:latin typeface="David" panose="020E0502060401010101" pitchFamily="34" charset="-79"/>
                <a:cs typeface="David" panose="020E0502060401010101" pitchFamily="34" charset="-79"/>
              </a:rPr>
              <a:t>הגעה למקום, תנועה והתמצאות בו, שימוש והנאה משירות, קבלת מידע הניתן או המופק במסגרת מקום או שירות </a:t>
            </a:r>
            <a:r>
              <a:rPr lang="he-IL" sz="2000" b="1" dirty="0" smtClean="0">
                <a:latin typeface="David" panose="020E0502060401010101" pitchFamily="34" charset="-79"/>
                <a:cs typeface="David" panose="020E0502060401010101" pitchFamily="34" charset="-79"/>
              </a:rPr>
              <a:t>או בקשר אליהם, שימוש במתקניהם והשתתפות בתכניות ובפעילויות המתקיימות בהם, והכול באופן שוויוני, מכובד, עצמאי ובטיחותי".</a:t>
            </a:r>
          </a:p>
          <a:p>
            <a:pPr marL="285750" indent="-285750">
              <a:buFont typeface="Wingdings" panose="05000000000000000000" pitchFamily="2" charset="2"/>
              <a:buChar char="Ø"/>
            </a:pPr>
            <a:endParaRPr lang="he-IL" sz="2000" b="1" dirty="0" smtClean="0">
              <a:latin typeface="David" panose="020E0502060401010101" pitchFamily="34" charset="-79"/>
              <a:cs typeface="David" panose="020E0502060401010101" pitchFamily="34" charset="-79"/>
            </a:endParaRPr>
          </a:p>
          <a:p>
            <a:r>
              <a:rPr lang="he-IL" sz="2000" b="1" dirty="0" smtClean="0">
                <a:latin typeface="David" panose="020E0502060401010101" pitchFamily="34" charset="-79"/>
                <a:cs typeface="David" panose="020E0502060401010101" pitchFamily="34" charset="-79"/>
              </a:rPr>
              <a:t>    (חוק שוויון זכויות לאנשים עם מוגבלות, התשנ״ח 1998)</a:t>
            </a:r>
          </a:p>
        </p:txBody>
      </p:sp>
      <p:sp>
        <p:nvSpPr>
          <p:cNvPr id="15" name="מלבן מעוגל 14"/>
          <p:cNvSpPr/>
          <p:nvPr/>
        </p:nvSpPr>
        <p:spPr>
          <a:xfrm>
            <a:off x="3384221" y="1772238"/>
            <a:ext cx="8267307" cy="857840"/>
          </a:xfrm>
          <a:prstGeom prst="roundRect">
            <a:avLst/>
          </a:prstGeom>
          <a:solidFill>
            <a:schemeClr val="bg1">
              <a:lumMod val="8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none" dirty="0" smtClean="0">
                <a:solidFill>
                  <a:schemeClr val="tx1"/>
                </a:solidFill>
                <a:latin typeface="David" pitchFamily="34" charset="-79"/>
                <a:cs typeface="David" pitchFamily="34" charset="-79"/>
              </a:rPr>
              <a:t>חוק התכנון והבניה, התשכ"ה - 1965, פרק ה1: סידורים מיוחדים לנכים בבניינים ציבוריים</a:t>
            </a:r>
            <a:endParaRPr lang="he-IL" dirty="0"/>
          </a:p>
        </p:txBody>
      </p:sp>
      <p:sp>
        <p:nvSpPr>
          <p:cNvPr id="16" name="מלבן מעוגל 15"/>
          <p:cNvSpPr/>
          <p:nvPr/>
        </p:nvSpPr>
        <p:spPr>
          <a:xfrm>
            <a:off x="1858652" y="2827598"/>
            <a:ext cx="8267307" cy="857840"/>
          </a:xfrm>
          <a:prstGeom prst="roundRect">
            <a:avLst/>
          </a:prstGeom>
          <a:solidFill>
            <a:schemeClr val="bg1">
              <a:lumMod val="8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0" u="none" dirty="0" smtClean="0">
              <a:latin typeface="David" pitchFamily="34" charset="-79"/>
              <a:cs typeface="David" pitchFamily="34" charset="-79"/>
            </a:endParaRPr>
          </a:p>
          <a:p>
            <a:pPr algn="ctr"/>
            <a:r>
              <a:rPr lang="he-IL" b="1" u="none" dirty="0" smtClean="0">
                <a:solidFill>
                  <a:schemeClr val="tx1"/>
                </a:solidFill>
                <a:latin typeface="David" pitchFamily="34" charset="-79"/>
                <a:cs typeface="David" pitchFamily="34" charset="-79"/>
              </a:rPr>
              <a:t>חוק שוויון זכויות לאנשים עם מוגבלות, התשנ"ח - 1998</a:t>
            </a:r>
          </a:p>
          <a:p>
            <a:pPr algn="ctr"/>
            <a:endParaRPr lang="he-IL" dirty="0"/>
          </a:p>
        </p:txBody>
      </p:sp>
      <p:sp>
        <p:nvSpPr>
          <p:cNvPr id="17" name="מלבן מעוגל 16"/>
          <p:cNvSpPr/>
          <p:nvPr/>
        </p:nvSpPr>
        <p:spPr>
          <a:xfrm>
            <a:off x="490194" y="3858410"/>
            <a:ext cx="8267307" cy="857840"/>
          </a:xfrm>
          <a:prstGeom prst="roundRect">
            <a:avLst/>
          </a:prstGeom>
          <a:solidFill>
            <a:schemeClr val="bg1">
              <a:lumMod val="8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0" u="none" dirty="0" smtClean="0">
              <a:latin typeface="David" pitchFamily="34" charset="-79"/>
              <a:cs typeface="David" pitchFamily="34" charset="-79"/>
            </a:endParaRPr>
          </a:p>
          <a:p>
            <a:pPr algn="ctr"/>
            <a:r>
              <a:rPr lang="he-IL" b="1" u="none" dirty="0" smtClean="0">
                <a:solidFill>
                  <a:schemeClr val="tx1"/>
                </a:solidFill>
                <a:latin typeface="David" pitchFamily="34" charset="-79"/>
                <a:cs typeface="David" pitchFamily="34" charset="-79"/>
              </a:rPr>
              <a:t>תיקון מס' 2 לחוק השוויון בנושא נגישות, התשס"ה - 2005: הוראות בדבר הנגשת מקום ושירות ציבורי</a:t>
            </a:r>
          </a:p>
          <a:p>
            <a:pPr algn="ctr"/>
            <a:endParaRPr lang="he-IL" dirty="0"/>
          </a:p>
        </p:txBody>
      </p:sp>
      <p:sp>
        <p:nvSpPr>
          <p:cNvPr id="21" name="חץ מכופף למעלה 20"/>
          <p:cNvSpPr/>
          <p:nvPr/>
        </p:nvSpPr>
        <p:spPr>
          <a:xfrm rot="10800000">
            <a:off x="2533829" y="2063547"/>
            <a:ext cx="850392" cy="731520"/>
          </a:xfrm>
          <a:prstGeom prst="bentUpArrow">
            <a:avLst/>
          </a:prstGeom>
          <a:solidFill>
            <a:schemeClr val="accent5">
              <a:lumMod val="75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חץ מכופף למעלה 21"/>
          <p:cNvSpPr/>
          <p:nvPr/>
        </p:nvSpPr>
        <p:spPr>
          <a:xfrm rot="10800000">
            <a:off x="1008260" y="3091050"/>
            <a:ext cx="850392" cy="731520"/>
          </a:xfrm>
          <a:prstGeom prst="bentUpArrow">
            <a:avLst/>
          </a:prstGeom>
          <a:solidFill>
            <a:schemeClr val="accent5">
              <a:lumMod val="75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643856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1">
                <a:lumMod val="20000"/>
                <a:lumOff val="80000"/>
              </a:schemeClr>
            </a:gs>
            <a:gs pos="0">
              <a:schemeClr val="bg1"/>
            </a:gs>
            <a:gs pos="0">
              <a:schemeClr val="bg1"/>
            </a:gs>
            <a:gs pos="0">
              <a:schemeClr val="bg1">
                <a:lumMod val="98000"/>
              </a:schemeClr>
            </a:gs>
            <a:gs pos="100000">
              <a:schemeClr val="accent1">
                <a:lumMod val="40000"/>
                <a:lumOff val="60000"/>
              </a:schemeClr>
            </a:gs>
            <a:gs pos="0">
              <a:srgbClr val="FFFFFF"/>
            </a:gs>
          </a:gsLst>
          <a:lin ang="5400000" scaled="0"/>
          <a:tileRect/>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0" y="546755"/>
            <a:ext cx="12192000" cy="867266"/>
          </a:xfrm>
          <a:prstGeom prst="rect">
            <a:avLst/>
          </a:prstGeom>
          <a:solidFill>
            <a:srgbClr val="7030A0">
              <a:alpha val="73000"/>
            </a:srgbClr>
          </a:solidFill>
          <a:effectLst/>
        </p:spPr>
        <p:txBody>
          <a:bodyPr tIns="180000" anchor="ctr" anchorCtr="0"/>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smtClean="0">
                <a:solidFill>
                  <a:schemeClr val="bg1"/>
                </a:solidFill>
                <a:latin typeface="Carmelit Bold" pitchFamily="2" charset="-79"/>
                <a:cs typeface="Carmelit Bold" pitchFamily="2" charset="-79"/>
              </a:rPr>
              <a:t>                         חובת הרשות  המקומית</a:t>
            </a:r>
            <a:endParaRPr lang="he-IL" dirty="0">
              <a:solidFill>
                <a:schemeClr val="bg1"/>
              </a:solidFill>
              <a:latin typeface="Carmelit Bold" pitchFamily="2" charset="-79"/>
              <a:cs typeface="Carmelit Bold" pitchFamily="2"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3" y="-177736"/>
            <a:ext cx="4109295" cy="2267197"/>
          </a:xfrm>
          <a:prstGeom prst="rect">
            <a:avLst/>
          </a:prstGeom>
        </p:spPr>
      </p:pic>
      <p:sp>
        <p:nvSpPr>
          <p:cNvPr id="2" name="TextBox 1"/>
          <p:cNvSpPr txBox="1"/>
          <p:nvPr/>
        </p:nvSpPr>
        <p:spPr>
          <a:xfrm>
            <a:off x="812276" y="1795185"/>
            <a:ext cx="10567447" cy="1200329"/>
          </a:xfrm>
          <a:prstGeom prst="rect">
            <a:avLst/>
          </a:prstGeom>
          <a:noFill/>
        </p:spPr>
        <p:txBody>
          <a:bodyPr wrap="square" rtlCol="1">
            <a:spAutoFit/>
          </a:bodyPr>
          <a:lstStyle/>
          <a:p>
            <a:pPr marL="342900" indent="-342900" algn="just">
              <a:buFont typeface="Wingdings" panose="05000000000000000000" pitchFamily="2" charset="2"/>
              <a:buChar char="Ø"/>
            </a:pPr>
            <a:r>
              <a:rPr lang="he-IL" sz="2400" b="1" dirty="0" smtClean="0"/>
              <a:t>הנגשת כל מקום ציבורי</a:t>
            </a:r>
            <a:r>
              <a:rPr lang="he-IL" sz="2400" b="1" dirty="0"/>
              <a:t> </a:t>
            </a:r>
            <a:r>
              <a:rPr lang="he-IL" sz="2400" b="1" dirty="0" smtClean="0"/>
              <a:t>או שירות ציבורי </a:t>
            </a:r>
            <a:r>
              <a:rPr lang="he-IL" sz="2400" b="1" dirty="0"/>
              <a:t>המספקים שרות לציבור או לחלק בלתי מסוים </a:t>
            </a:r>
            <a:r>
              <a:rPr lang="he-IL" sz="2400" b="1" dirty="0" smtClean="0"/>
              <a:t>ממנו</a:t>
            </a:r>
            <a:r>
              <a:rPr lang="he-IL" sz="2400" b="1" dirty="0"/>
              <a:t> </a:t>
            </a:r>
            <a:r>
              <a:rPr lang="he-IL" sz="2400" b="1" dirty="0" smtClean="0"/>
              <a:t>- </a:t>
            </a:r>
            <a:r>
              <a:rPr lang="he-IL" sz="2400" b="1" dirty="0"/>
              <a:t>מבנים, תשתיות, </a:t>
            </a:r>
            <a:r>
              <a:rPr lang="he-IL" sz="2400" b="1" dirty="0" smtClean="0"/>
              <a:t>פארקים ציבורים, טכנולוגיה</a:t>
            </a:r>
            <a:r>
              <a:rPr lang="he-IL" sz="2400" b="1" dirty="0"/>
              <a:t>, </a:t>
            </a:r>
            <a:r>
              <a:rPr lang="he-IL" sz="2400" b="1" dirty="0" smtClean="0"/>
              <a:t>תחבורה.</a:t>
            </a:r>
          </a:p>
          <a:p>
            <a:pPr marL="342900" indent="-342900" algn="just">
              <a:buFont typeface="Wingdings" panose="05000000000000000000" pitchFamily="2" charset="2"/>
              <a:buChar char="Ø"/>
            </a:pPr>
            <a:r>
              <a:rPr lang="he-IL" sz="2400" b="1" dirty="0" smtClean="0"/>
              <a:t>השלמת יישום הוראת החוק עד 1.11.2021</a:t>
            </a:r>
            <a:r>
              <a:rPr lang="he-IL" sz="2400" b="1" dirty="0"/>
              <a:t> </a:t>
            </a: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483" y="3110821"/>
            <a:ext cx="7239785" cy="3391487"/>
          </a:xfrm>
          <a:prstGeom prst="rect">
            <a:avLst/>
          </a:prstGeom>
        </p:spPr>
      </p:pic>
      <p:sp>
        <p:nvSpPr>
          <p:cNvPr id="4" name="TextBox 3"/>
          <p:cNvSpPr txBox="1"/>
          <p:nvPr/>
        </p:nvSpPr>
        <p:spPr>
          <a:xfrm>
            <a:off x="5361077" y="6502308"/>
            <a:ext cx="4628191" cy="276999"/>
          </a:xfrm>
          <a:prstGeom prst="rect">
            <a:avLst/>
          </a:prstGeom>
          <a:noFill/>
        </p:spPr>
        <p:txBody>
          <a:bodyPr wrap="none" rtlCol="1">
            <a:spAutoFit/>
          </a:bodyPr>
          <a:lstStyle/>
          <a:p>
            <a:r>
              <a:rPr lang="he-IL" sz="1200" b="1" dirty="0" smtClean="0"/>
              <a:t>(מתוך אתר נציבות שוויון זכויות לאנשים עם מוגבלות במשרד המשפטים)</a:t>
            </a:r>
            <a:endParaRPr lang="he-IL" sz="1200" b="1" dirty="0"/>
          </a:p>
        </p:txBody>
      </p:sp>
    </p:spTree>
    <p:extLst>
      <p:ext uri="{BB962C8B-B14F-4D97-AF65-F5344CB8AC3E}">
        <p14:creationId xmlns:p14="http://schemas.microsoft.com/office/powerpoint/2010/main" val="1826631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5509</TotalTime>
  <Words>2350</Words>
  <Application>Microsoft Office PowerPoint</Application>
  <PresentationFormat>מסך רחב</PresentationFormat>
  <Paragraphs>339</Paragraphs>
  <Slides>27</Slides>
  <Notes>27</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27</vt:i4>
      </vt:variant>
    </vt:vector>
  </HeadingPairs>
  <TitlesOfParts>
    <vt:vector size="36" baseType="lpstr">
      <vt:lpstr>Arial</vt:lpstr>
      <vt:lpstr>Blender</vt:lpstr>
      <vt:lpstr>Calibri</vt:lpstr>
      <vt:lpstr>Calibri Light</vt:lpstr>
      <vt:lpstr>Carmelit Bold</vt:lpstr>
      <vt:lpstr>David</vt:lpstr>
      <vt:lpstr>Times New Roman</vt:lpstr>
      <vt:lpstr>Wingdings</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Owner</dc:creator>
  <cp:lastModifiedBy>Owner</cp:lastModifiedBy>
  <cp:revision>204</cp:revision>
  <cp:lastPrinted>2017-01-12T11:50:19Z</cp:lastPrinted>
  <dcterms:created xsi:type="dcterms:W3CDTF">2017-01-07T12:56:18Z</dcterms:created>
  <dcterms:modified xsi:type="dcterms:W3CDTF">2017-01-14T23:42:41Z</dcterms:modified>
</cp:coreProperties>
</file>